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7"/>
  </p:notesMasterIdLst>
  <p:sldIdLst>
    <p:sldId id="330"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256" r:id="rId43"/>
    <p:sldId id="260" r:id="rId44"/>
    <p:sldId id="263" r:id="rId45"/>
    <p:sldId id="261" r:id="rId46"/>
    <p:sldId id="264" r:id="rId47"/>
    <p:sldId id="292" r:id="rId48"/>
    <p:sldId id="291" r:id="rId49"/>
    <p:sldId id="293" r:id="rId50"/>
    <p:sldId id="265" r:id="rId51"/>
    <p:sldId id="297" r:id="rId52"/>
    <p:sldId id="315" r:id="rId53"/>
    <p:sldId id="331" r:id="rId54"/>
    <p:sldId id="294" r:id="rId55"/>
    <p:sldId id="295" r:id="rId56"/>
    <p:sldId id="333" r:id="rId57"/>
    <p:sldId id="332" r:id="rId58"/>
    <p:sldId id="334" r:id="rId59"/>
    <p:sldId id="335" r:id="rId60"/>
    <p:sldId id="316" r:id="rId61"/>
    <p:sldId id="317" r:id="rId62"/>
    <p:sldId id="318" r:id="rId63"/>
    <p:sldId id="319" r:id="rId64"/>
    <p:sldId id="320" r:id="rId65"/>
    <p:sldId id="321" r:id="rId66"/>
    <p:sldId id="322" r:id="rId67"/>
    <p:sldId id="323" r:id="rId68"/>
    <p:sldId id="324" r:id="rId69"/>
    <p:sldId id="327" r:id="rId70"/>
    <p:sldId id="328" r:id="rId71"/>
    <p:sldId id="329" r:id="rId72"/>
    <p:sldId id="289" r:id="rId73"/>
    <p:sldId id="336" r:id="rId74"/>
    <p:sldId id="290" r:id="rId75"/>
    <p:sldId id="337"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7C7"/>
    <a:srgbClr val="79787A"/>
    <a:srgbClr val="110F12"/>
    <a:srgbClr val="FEFEFF"/>
    <a:srgbClr val="F6EF00"/>
    <a:srgbClr val="E26E3F"/>
    <a:srgbClr val="FA8B60"/>
    <a:srgbClr val="8CAFAA"/>
    <a:srgbClr val="8CC3A5"/>
    <a:srgbClr val="F48B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4" d="100"/>
          <a:sy n="74" d="100"/>
        </p:scale>
        <p:origin x="58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9FAF6-FBEF-47C7-8B33-1CEDCD5FB3CE}" type="datetimeFigureOut">
              <a:rPr lang="en-US" smtClean="0"/>
              <a:t>10/10/2014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B48F-A7EA-42E3-A434-C35B62AB9597}" type="slidenum">
              <a:rPr lang="en-US" smtClean="0"/>
              <a:t>‹#›</a:t>
            </a:fld>
            <a:endParaRPr lang="en-US"/>
          </a:p>
        </p:txBody>
      </p:sp>
    </p:spTree>
    <p:extLst>
      <p:ext uri="{BB962C8B-B14F-4D97-AF65-F5344CB8AC3E}">
        <p14:creationId xmlns:p14="http://schemas.microsoft.com/office/powerpoint/2010/main" val="362305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5EC83-B090-9A42-91B9-2F0D2EDC5298}" type="slidenum">
              <a:rPr lang="en-US" smtClean="0"/>
              <a:t>74</a:t>
            </a:fld>
            <a:endParaRPr lang="en-US"/>
          </a:p>
        </p:txBody>
      </p:sp>
    </p:spTree>
    <p:extLst>
      <p:ext uri="{BB962C8B-B14F-4D97-AF65-F5344CB8AC3E}">
        <p14:creationId xmlns:p14="http://schemas.microsoft.com/office/powerpoint/2010/main" val="320536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5EC83-B090-9A42-91B9-2F0D2EDC5298}" type="slidenum">
              <a:rPr lang="en-US" smtClean="0"/>
              <a:t>75</a:t>
            </a:fld>
            <a:endParaRPr lang="en-US"/>
          </a:p>
        </p:txBody>
      </p:sp>
    </p:spTree>
    <p:extLst>
      <p:ext uri="{BB962C8B-B14F-4D97-AF65-F5344CB8AC3E}">
        <p14:creationId xmlns:p14="http://schemas.microsoft.com/office/powerpoint/2010/main" val="345260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051BDB-3393-4123-BD03-3152904E0305}"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ECFE5-AE13-498D-A9C2-73DA4F9EFBD2}" type="slidenum">
              <a:rPr lang="en-US" smtClean="0"/>
              <a:t>‹#›</a:t>
            </a:fld>
            <a:endParaRPr lang="en-US"/>
          </a:p>
        </p:txBody>
      </p:sp>
    </p:spTree>
    <p:extLst>
      <p:ext uri="{BB962C8B-B14F-4D97-AF65-F5344CB8AC3E}">
        <p14:creationId xmlns:p14="http://schemas.microsoft.com/office/powerpoint/2010/main" val="182881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51BDB-3393-4123-BD03-3152904E0305}"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ECFE5-AE13-498D-A9C2-73DA4F9EFBD2}" type="slidenum">
              <a:rPr lang="en-US" smtClean="0"/>
              <a:t>‹#›</a:t>
            </a:fld>
            <a:endParaRPr lang="en-US"/>
          </a:p>
        </p:txBody>
      </p:sp>
    </p:spTree>
    <p:extLst>
      <p:ext uri="{BB962C8B-B14F-4D97-AF65-F5344CB8AC3E}">
        <p14:creationId xmlns:p14="http://schemas.microsoft.com/office/powerpoint/2010/main" val="317943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51BDB-3393-4123-BD03-3152904E0305}"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ECFE5-AE13-498D-A9C2-73DA4F9EFBD2}" type="slidenum">
              <a:rPr lang="en-US" smtClean="0"/>
              <a:t>‹#›</a:t>
            </a:fld>
            <a:endParaRPr lang="en-US"/>
          </a:p>
        </p:txBody>
      </p:sp>
    </p:spTree>
    <p:extLst>
      <p:ext uri="{BB962C8B-B14F-4D97-AF65-F5344CB8AC3E}">
        <p14:creationId xmlns:p14="http://schemas.microsoft.com/office/powerpoint/2010/main" val="366262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51BDB-3393-4123-BD03-3152904E0305}"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ECFE5-AE13-498D-A9C2-73DA4F9EFBD2}" type="slidenum">
              <a:rPr lang="en-US" smtClean="0"/>
              <a:t>‹#›</a:t>
            </a:fld>
            <a:endParaRPr lang="en-US"/>
          </a:p>
        </p:txBody>
      </p:sp>
    </p:spTree>
    <p:extLst>
      <p:ext uri="{BB962C8B-B14F-4D97-AF65-F5344CB8AC3E}">
        <p14:creationId xmlns:p14="http://schemas.microsoft.com/office/powerpoint/2010/main" val="279425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051BDB-3393-4123-BD03-3152904E0305}"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ECFE5-AE13-498D-A9C2-73DA4F9EFBD2}" type="slidenum">
              <a:rPr lang="en-US" smtClean="0"/>
              <a:t>‹#›</a:t>
            </a:fld>
            <a:endParaRPr lang="en-US"/>
          </a:p>
        </p:txBody>
      </p:sp>
    </p:spTree>
    <p:extLst>
      <p:ext uri="{BB962C8B-B14F-4D97-AF65-F5344CB8AC3E}">
        <p14:creationId xmlns:p14="http://schemas.microsoft.com/office/powerpoint/2010/main" val="81093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051BDB-3393-4123-BD03-3152904E0305}" type="datetimeFigureOut">
              <a:rPr lang="en-US" smtClean="0"/>
              <a:t>10/10/2014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ECFE5-AE13-498D-A9C2-73DA4F9EFBD2}" type="slidenum">
              <a:rPr lang="en-US" smtClean="0"/>
              <a:t>‹#›</a:t>
            </a:fld>
            <a:endParaRPr lang="en-US"/>
          </a:p>
        </p:txBody>
      </p:sp>
    </p:spTree>
    <p:extLst>
      <p:ext uri="{BB962C8B-B14F-4D97-AF65-F5344CB8AC3E}">
        <p14:creationId xmlns:p14="http://schemas.microsoft.com/office/powerpoint/2010/main" val="363990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051BDB-3393-4123-BD03-3152904E0305}" type="datetimeFigureOut">
              <a:rPr lang="en-US" smtClean="0"/>
              <a:t>10/10/2014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ECFE5-AE13-498D-A9C2-73DA4F9EFBD2}" type="slidenum">
              <a:rPr lang="en-US" smtClean="0"/>
              <a:t>‹#›</a:t>
            </a:fld>
            <a:endParaRPr lang="en-US"/>
          </a:p>
        </p:txBody>
      </p:sp>
    </p:spTree>
    <p:extLst>
      <p:ext uri="{BB962C8B-B14F-4D97-AF65-F5344CB8AC3E}">
        <p14:creationId xmlns:p14="http://schemas.microsoft.com/office/powerpoint/2010/main" val="139210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051BDB-3393-4123-BD03-3152904E0305}" type="datetimeFigureOut">
              <a:rPr lang="en-US" smtClean="0"/>
              <a:t>10/10/2014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ECFE5-AE13-498D-A9C2-73DA4F9EFBD2}" type="slidenum">
              <a:rPr lang="en-US" smtClean="0"/>
              <a:t>‹#›</a:t>
            </a:fld>
            <a:endParaRPr lang="en-US"/>
          </a:p>
        </p:txBody>
      </p:sp>
    </p:spTree>
    <p:extLst>
      <p:ext uri="{BB962C8B-B14F-4D97-AF65-F5344CB8AC3E}">
        <p14:creationId xmlns:p14="http://schemas.microsoft.com/office/powerpoint/2010/main" val="262404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51BDB-3393-4123-BD03-3152904E0305}" type="datetimeFigureOut">
              <a:rPr lang="en-US" smtClean="0"/>
              <a:t>10/10/2014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ECFE5-AE13-498D-A9C2-73DA4F9EFBD2}" type="slidenum">
              <a:rPr lang="en-US" smtClean="0"/>
              <a:t>‹#›</a:t>
            </a:fld>
            <a:endParaRPr lang="en-US"/>
          </a:p>
        </p:txBody>
      </p:sp>
    </p:spTree>
    <p:extLst>
      <p:ext uri="{BB962C8B-B14F-4D97-AF65-F5344CB8AC3E}">
        <p14:creationId xmlns:p14="http://schemas.microsoft.com/office/powerpoint/2010/main" val="274650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51BDB-3393-4123-BD03-3152904E0305}" type="datetimeFigureOut">
              <a:rPr lang="en-US" smtClean="0"/>
              <a:t>10/10/2014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ECFE5-AE13-498D-A9C2-73DA4F9EFBD2}" type="slidenum">
              <a:rPr lang="en-US" smtClean="0"/>
              <a:t>‹#›</a:t>
            </a:fld>
            <a:endParaRPr lang="en-US"/>
          </a:p>
        </p:txBody>
      </p:sp>
    </p:spTree>
    <p:extLst>
      <p:ext uri="{BB962C8B-B14F-4D97-AF65-F5344CB8AC3E}">
        <p14:creationId xmlns:p14="http://schemas.microsoft.com/office/powerpoint/2010/main" val="217916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51BDB-3393-4123-BD03-3152904E0305}" type="datetimeFigureOut">
              <a:rPr lang="en-US" smtClean="0"/>
              <a:t>10/10/2014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ECFE5-AE13-498D-A9C2-73DA4F9EFBD2}" type="slidenum">
              <a:rPr lang="en-US" smtClean="0"/>
              <a:t>‹#›</a:t>
            </a:fld>
            <a:endParaRPr lang="en-US"/>
          </a:p>
        </p:txBody>
      </p:sp>
    </p:spTree>
    <p:extLst>
      <p:ext uri="{BB962C8B-B14F-4D97-AF65-F5344CB8AC3E}">
        <p14:creationId xmlns:p14="http://schemas.microsoft.com/office/powerpoint/2010/main" val="250741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51BDB-3393-4123-BD03-3152904E0305}" type="datetimeFigureOut">
              <a:rPr lang="en-US" smtClean="0"/>
              <a:t>10/10/2014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ECFE5-AE13-498D-A9C2-73DA4F9EFBD2}" type="slidenum">
              <a:rPr lang="en-US" smtClean="0"/>
              <a:t>‹#›</a:t>
            </a:fld>
            <a:endParaRPr lang="en-US"/>
          </a:p>
        </p:txBody>
      </p:sp>
    </p:spTree>
    <p:extLst>
      <p:ext uri="{BB962C8B-B14F-4D97-AF65-F5344CB8AC3E}">
        <p14:creationId xmlns:p14="http://schemas.microsoft.com/office/powerpoint/2010/main" val="42872956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usabilitypost.com/"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blog.kissmetrics.com/wp-content/uploads/2013/01/4-long-side-navigation.jpg"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jessicahische.is/talkingtype" TargetMode="External"/><Relationship Id="rId3" Type="http://schemas.openxmlformats.org/officeDocument/2006/relationships/hyperlink" Target="http://www.trafficbrand.com/the-importance-of-website-design-layout/" TargetMode="External"/><Relationship Id="rId7" Type="http://schemas.openxmlformats.org/officeDocument/2006/relationships/hyperlink" Target="http://foreverheavy.com/" TargetMode="External"/><Relationship Id="rId2" Type="http://schemas.openxmlformats.org/officeDocument/2006/relationships/hyperlink" Target="http://altplus.net/2014/03/000138.php" TargetMode="External"/><Relationship Id="rId1" Type="http://schemas.openxmlformats.org/officeDocument/2006/relationships/slideLayout" Target="../slideLayouts/slideLayout6.xml"/><Relationship Id="rId6" Type="http://schemas.openxmlformats.org/officeDocument/2006/relationships/hyperlink" Target="https://medium.com/who-what-why/fonts-have-feelings-too-1523564d966c" TargetMode="External"/><Relationship Id="rId5" Type="http://schemas.openxmlformats.org/officeDocument/2006/relationships/hyperlink" Target="http://webmarketingtoday.com/articles/learning-from-bad-web-design/" TargetMode="External"/><Relationship Id="rId4" Type="http://schemas.openxmlformats.org/officeDocument/2006/relationships/hyperlink" Target="http://blog.templatemonster.com/2012/05/16/font-psychology/"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www.webdesignerdepot.com/2010/01/the-principle-of-proximity-in-web-design/" TargetMode="External"/><Relationship Id="rId3" Type="http://schemas.openxmlformats.org/officeDocument/2006/relationships/hyperlink" Target="http://janinecoviello.wordpress.com/2013/09/11/web-design-project-one-good-and-bad-website/" TargetMode="External"/><Relationship Id="rId7" Type="http://schemas.openxmlformats.org/officeDocument/2006/relationships/hyperlink" Target="http://affect.media.mit.edu/pdfs/05.larson-picard.pdf" TargetMode="External"/><Relationship Id="rId2" Type="http://schemas.openxmlformats.org/officeDocument/2006/relationships/hyperlink" Target="http://inspectelement.com/" TargetMode="External"/><Relationship Id="rId1" Type="http://schemas.openxmlformats.org/officeDocument/2006/relationships/slideLayout" Target="../slideLayouts/slideLayout2.xml"/><Relationship Id="rId6" Type="http://schemas.openxmlformats.org/officeDocument/2006/relationships/hyperlink" Target="http://keithcakes.com.au/" TargetMode="External"/><Relationship Id="rId5" Type="http://schemas.openxmlformats.org/officeDocument/2006/relationships/hyperlink" Target="http://www.webdesignerdepot.com/2013/03/serif-vs-sans-the-final-battle/" TargetMode="External"/><Relationship Id="rId4" Type="http://schemas.openxmlformats.org/officeDocument/2006/relationships/hyperlink" Target="http://inspectelement.com/articles/the-principles-of-good-web-design-part-1-layout/"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mashinghub.com/14-cool-hexagon-web-design.htm" TargetMode="External"/><Relationship Id="rId3" Type="http://schemas.openxmlformats.org/officeDocument/2006/relationships/hyperlink" Target="http://www.microsoft.com/typography/ctfonts/wordrecognition.aspx%20-%20use%20skitch%20to%20point%20to%20points%20of%20fixation" TargetMode="External"/><Relationship Id="rId7" Type="http://schemas.openxmlformats.org/officeDocument/2006/relationships/hyperlink" Target="http://www.pallasweb.com/color.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onextrapixel.com/2013/10/25/40-stunning-website-designs-with-great-color-schemes/" TargetMode="External"/><Relationship Id="rId5" Type="http://schemas.openxmlformats.org/officeDocument/2006/relationships/hyperlink" Target="http://www.niceoneilike.com/best-website-inspiration/Web-Design-Marketing-and-SEO---Secret-Key-Agency" TargetMode="External"/><Relationship Id="rId10" Type="http://schemas.openxmlformats.org/officeDocument/2006/relationships/hyperlink" Target="http://jetpeppers.com/the-importance-of-attractive-website-layout/" TargetMode="External"/><Relationship Id="rId4" Type="http://schemas.openxmlformats.org/officeDocument/2006/relationships/hyperlink" Target="http://markusdesignworks.com/wp-content/uploads/2012/06/316.png" TargetMode="External"/><Relationship Id="rId9" Type="http://schemas.openxmlformats.org/officeDocument/2006/relationships/hyperlink" Target="http://www.tigercolor.com/color-lab/color-theory/color-theory-intro.ht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theworkcycle.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arfatechnologies.com/graphic-design-blogs/why-layout-is-important-in-design/#more-21" TargetMode="External"/><Relationship Id="rId4" Type="http://schemas.openxmlformats.org/officeDocument/2006/relationships/hyperlink" Target="http://www.empower-yourself-with-color-psychology.com/meaning-of-color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265" y="283597"/>
            <a:ext cx="6203324" cy="1191765"/>
          </a:xfrm>
        </p:spPr>
        <p:txBody>
          <a:bodyPr>
            <a:scene3d>
              <a:camera prst="orthographicFront"/>
              <a:lightRig rig="soft" dir="t">
                <a:rot lat="0" lon="0" rev="15600000"/>
              </a:lightRig>
            </a:scene3d>
            <a:sp3d extrusionH="57150" prstMaterial="softEdge">
              <a:bevelT w="25400" h="38100"/>
            </a:sp3d>
          </a:bodyPr>
          <a:lstStyle/>
          <a:p>
            <a:r>
              <a:rPr lang="en-US" b="1" dirty="0" smtClean="0">
                <a:ln/>
                <a:solidFill>
                  <a:schemeClr val="accent4"/>
                </a:solidFill>
                <a:latin typeface="Century Gothic" panose="020B0502020202020204" pitchFamily="34" charset="0"/>
              </a:rPr>
              <a:t>Bumble Bee</a:t>
            </a:r>
            <a:endParaRPr lang="en-US" b="1" dirty="0">
              <a:ln/>
              <a:solidFill>
                <a:schemeClr val="accent4"/>
              </a:solidFill>
              <a:latin typeface="Century Gothic" panose="020B0502020202020204" pitchFamily="34" charset="0"/>
            </a:endParaRPr>
          </a:p>
        </p:txBody>
      </p:sp>
      <p:sp>
        <p:nvSpPr>
          <p:cNvPr id="3" name="Subtitle 2"/>
          <p:cNvSpPr>
            <a:spLocks noGrp="1"/>
          </p:cNvSpPr>
          <p:nvPr>
            <p:ph type="subTitle" idx="1"/>
          </p:nvPr>
        </p:nvSpPr>
        <p:spPr>
          <a:xfrm>
            <a:off x="-1090411" y="1835709"/>
            <a:ext cx="9345769" cy="2927551"/>
          </a:xfrm>
        </p:spPr>
        <p:txBody>
          <a:bodyPr>
            <a:normAutofit/>
          </a:bodyPr>
          <a:lstStyle/>
          <a:p>
            <a:r>
              <a:rPr lang="en-US" dirty="0" smtClean="0">
                <a:latin typeface="Century Gothic" panose="020B0502020202020204" pitchFamily="34" charset="0"/>
              </a:rPr>
              <a:t>Yeo Shu Xian 0308455 (Leader)</a:t>
            </a:r>
          </a:p>
          <a:p>
            <a:r>
              <a:rPr lang="en-US" dirty="0" smtClean="0">
                <a:latin typeface="Century Gothic" panose="020B0502020202020204" pitchFamily="34" charset="0"/>
              </a:rPr>
              <a:t>Goh Yi Yan 0314826</a:t>
            </a:r>
          </a:p>
          <a:p>
            <a:r>
              <a:rPr lang="en-US" dirty="0" smtClean="0">
                <a:latin typeface="Century Gothic" panose="020B0502020202020204" pitchFamily="34" charset="0"/>
              </a:rPr>
              <a:t>Lee Shin Wei 0309999</a:t>
            </a:r>
          </a:p>
          <a:p>
            <a:r>
              <a:rPr lang="en-US" dirty="0" smtClean="0">
                <a:latin typeface="Century Gothic" panose="020B0502020202020204" pitchFamily="34" charset="0"/>
              </a:rPr>
              <a:t>Lee Joe Ann 0301658</a:t>
            </a:r>
          </a:p>
          <a:p>
            <a:r>
              <a:rPr lang="en-US" dirty="0" smtClean="0">
                <a:latin typeface="Century Gothic" panose="020B0502020202020204" pitchFamily="34" charset="0"/>
              </a:rPr>
              <a:t>Yong Chun </a:t>
            </a:r>
            <a:r>
              <a:rPr lang="en-US" dirty="0" err="1" smtClean="0">
                <a:latin typeface="Century Gothic" panose="020B0502020202020204" pitchFamily="34" charset="0"/>
              </a:rPr>
              <a:t>Khuen</a:t>
            </a:r>
            <a:r>
              <a:rPr lang="en-US" dirty="0">
                <a:latin typeface="Century Gothic" panose="020B0502020202020204" pitchFamily="34" charset="0"/>
              </a:rPr>
              <a:t> </a:t>
            </a:r>
            <a:r>
              <a:rPr lang="en-US" dirty="0" smtClean="0">
                <a:latin typeface="Century Gothic" panose="020B0502020202020204" pitchFamily="34" charset="0"/>
              </a:rPr>
              <a:t>0303038</a:t>
            </a:r>
          </a:p>
          <a:p>
            <a:endParaRPr lang="en-US" dirty="0">
              <a:latin typeface="Century Gothic" panose="020B0502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1143" y="0"/>
            <a:ext cx="7356615" cy="6858000"/>
          </a:xfrm>
          <a:prstGeom prst="rect">
            <a:avLst/>
          </a:prstGeom>
        </p:spPr>
      </p:pic>
      <p:sp>
        <p:nvSpPr>
          <p:cNvPr id="5" name="TextBox 4"/>
          <p:cNvSpPr txBox="1"/>
          <p:nvPr/>
        </p:nvSpPr>
        <p:spPr>
          <a:xfrm>
            <a:off x="197476" y="4661942"/>
            <a:ext cx="5759910" cy="461665"/>
          </a:xfrm>
          <a:prstGeom prst="rect">
            <a:avLst/>
          </a:prstGeom>
          <a:noFill/>
        </p:spPr>
        <p:txBody>
          <a:bodyPr wrap="none" rtlCol="0">
            <a:spAutoFit/>
          </a:bodyPr>
          <a:lstStyle/>
          <a:p>
            <a:r>
              <a:rPr lang="en-US" sz="2000" b="1" dirty="0" smtClean="0">
                <a:latin typeface="Century Gothic" panose="020B0502020202020204" pitchFamily="34" charset="0"/>
              </a:rPr>
              <a:t>Research Topic</a:t>
            </a:r>
            <a:r>
              <a:rPr lang="en-US" sz="2000" dirty="0" smtClean="0">
                <a:latin typeface="Century Gothic" panose="020B0502020202020204" pitchFamily="34" charset="0"/>
              </a:rPr>
              <a:t>: </a:t>
            </a:r>
            <a:r>
              <a:rPr lang="en-US" sz="2400" dirty="0" smtClean="0">
                <a:latin typeface="Century Gothic" panose="020B0502020202020204" pitchFamily="34" charset="0"/>
              </a:rPr>
              <a:t>Layout Design Concept</a:t>
            </a:r>
            <a:endParaRPr lang="en-US" sz="2000" dirty="0">
              <a:latin typeface="Century Gothic" panose="020B0502020202020204" pitchFamily="34" charset="0"/>
            </a:endParaRPr>
          </a:p>
        </p:txBody>
      </p:sp>
      <p:sp>
        <p:nvSpPr>
          <p:cNvPr id="6" name="TextBox 5"/>
          <p:cNvSpPr txBox="1"/>
          <p:nvPr/>
        </p:nvSpPr>
        <p:spPr>
          <a:xfrm>
            <a:off x="10001977" y="6519446"/>
            <a:ext cx="2190023" cy="338554"/>
          </a:xfrm>
          <a:prstGeom prst="rect">
            <a:avLst/>
          </a:prstGeom>
          <a:noFill/>
        </p:spPr>
        <p:txBody>
          <a:bodyPr wrap="none" rtlCol="0">
            <a:spAutoFit/>
          </a:bodyPr>
          <a:lstStyle/>
          <a:p>
            <a:r>
              <a:rPr lang="en-US" sz="1600" i="1" dirty="0" smtClean="0">
                <a:solidFill>
                  <a:schemeClr val="bg1"/>
                </a:solidFill>
                <a:latin typeface="Century Gothic" panose="020B0502020202020204" pitchFamily="34" charset="0"/>
              </a:rPr>
              <a:t>(</a:t>
            </a:r>
            <a:r>
              <a:rPr lang="en-US" sz="1600" i="1" dirty="0" err="1" smtClean="0">
                <a:solidFill>
                  <a:schemeClr val="bg1"/>
                </a:solidFill>
                <a:latin typeface="Century Gothic" panose="020B0502020202020204" pitchFamily="34" charset="0"/>
              </a:rPr>
              <a:t>Photobucket</a:t>
            </a:r>
            <a:r>
              <a:rPr lang="en-US" sz="1600" i="1" dirty="0" smtClean="0">
                <a:solidFill>
                  <a:schemeClr val="bg1"/>
                </a:solidFill>
                <a:latin typeface="Century Gothic" panose="020B0502020202020204" pitchFamily="34" charset="0"/>
              </a:rPr>
              <a:t>, 2014)</a:t>
            </a:r>
            <a:endParaRPr lang="en-US" sz="16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27248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523" y="2726838"/>
            <a:ext cx="13305693" cy="4435231"/>
          </a:xfrm>
          <a:prstGeom prst="rect">
            <a:avLst/>
          </a:prstGeom>
        </p:spPr>
      </p:pic>
      <p:sp>
        <p:nvSpPr>
          <p:cNvPr id="4" name="TextBox 3"/>
          <p:cNvSpPr txBox="1"/>
          <p:nvPr/>
        </p:nvSpPr>
        <p:spPr>
          <a:xfrm>
            <a:off x="2161480" y="417902"/>
            <a:ext cx="8506520" cy="2954655"/>
          </a:xfrm>
          <a:prstGeom prst="rect">
            <a:avLst/>
          </a:prstGeom>
          <a:noFill/>
        </p:spPr>
        <p:txBody>
          <a:bodyPr wrap="square" rtlCol="0">
            <a:spAutoFit/>
          </a:bodyPr>
          <a:lstStyle/>
          <a:p>
            <a:r>
              <a:rPr lang="en-US" sz="2800" b="1" dirty="0">
                <a:solidFill>
                  <a:srgbClr val="17375E"/>
                </a:solidFill>
                <a:latin typeface="Century Gothic"/>
                <a:cs typeface="Century Gothic"/>
              </a:rPr>
              <a:t>Serif Fonts — </a:t>
            </a:r>
            <a:r>
              <a:rPr lang="en-US" sz="2800" dirty="0">
                <a:solidFill>
                  <a:srgbClr val="17375E"/>
                </a:solidFill>
                <a:latin typeface="Century Gothic"/>
                <a:cs typeface="Century Gothic"/>
              </a:rPr>
              <a:t>Letters with short lines coming off the edges. Viewed as more formal and traditional. Best suited for print.</a:t>
            </a:r>
          </a:p>
          <a:p>
            <a:endParaRPr lang="en-US" sz="2800" dirty="0">
              <a:solidFill>
                <a:srgbClr val="17375E"/>
              </a:solidFill>
              <a:latin typeface="Century Gothic"/>
              <a:cs typeface="Century Gothic"/>
            </a:endParaRPr>
          </a:p>
          <a:p>
            <a:r>
              <a:rPr lang="en-US" sz="2800" b="1" dirty="0">
                <a:solidFill>
                  <a:srgbClr val="17375E"/>
                </a:solidFill>
                <a:latin typeface="Century Gothic"/>
                <a:cs typeface="Century Gothic"/>
              </a:rPr>
              <a:t>Sans-serif Fonts — </a:t>
            </a:r>
            <a:r>
              <a:rPr lang="en-US" sz="2800" dirty="0">
                <a:solidFill>
                  <a:srgbClr val="17375E"/>
                </a:solidFill>
                <a:latin typeface="Century Gothic"/>
                <a:cs typeface="Century Gothic"/>
              </a:rPr>
              <a:t>Letters without serifs. Viewed as informal and playful. Best suited for digital.</a:t>
            </a:r>
          </a:p>
          <a:p>
            <a:endParaRPr lang="en-US" dirty="0"/>
          </a:p>
        </p:txBody>
      </p:sp>
      <p:sp>
        <p:nvSpPr>
          <p:cNvPr id="2" name="Rectangle 1"/>
          <p:cNvSpPr/>
          <p:nvPr/>
        </p:nvSpPr>
        <p:spPr>
          <a:xfrm>
            <a:off x="6713349" y="6180717"/>
            <a:ext cx="3839577" cy="369332"/>
          </a:xfrm>
          <a:prstGeom prst="rect">
            <a:avLst/>
          </a:prstGeom>
        </p:spPr>
        <p:txBody>
          <a:bodyPr wrap="none">
            <a:spAutoFit/>
          </a:bodyPr>
          <a:lstStyle/>
          <a:p>
            <a:r>
              <a:rPr lang="en-US" i="1" dirty="0"/>
              <a:t>(Image taken from medium.com, 2013)</a:t>
            </a:r>
          </a:p>
        </p:txBody>
      </p:sp>
    </p:spTree>
    <p:extLst>
      <p:ext uri="{BB962C8B-B14F-4D97-AF65-F5344CB8AC3E}">
        <p14:creationId xmlns:p14="http://schemas.microsoft.com/office/powerpoint/2010/main" val="2877607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4350"/>
            <a:ext cx="8229600" cy="1143000"/>
          </a:xfrm>
        </p:spPr>
        <p:txBody>
          <a:bodyPr>
            <a:noAutofit/>
          </a:bodyPr>
          <a:lstStyle/>
          <a:p>
            <a:r>
              <a:rPr lang="en-US" sz="2400" dirty="0">
                <a:solidFill>
                  <a:srgbClr val="17375E"/>
                </a:solidFill>
                <a:latin typeface="Century Gothic"/>
                <a:cs typeface="Century Gothic"/>
              </a:rPr>
              <a:t>When choosing a font for body text for website, </a:t>
            </a:r>
            <a:r>
              <a:rPr lang="en-US" sz="2400" b="1" dirty="0">
                <a:solidFill>
                  <a:srgbClr val="17375E"/>
                </a:solidFill>
                <a:latin typeface="Century Gothic"/>
                <a:cs typeface="Century Gothic"/>
              </a:rPr>
              <a:t>it’s usually best to stick with a Serif font or Sans-serif font.</a:t>
            </a:r>
            <a:r>
              <a:rPr lang="en-US" sz="2400" dirty="0">
                <a:solidFill>
                  <a:srgbClr val="17375E"/>
                </a:solidFill>
                <a:latin typeface="Century Gothic"/>
                <a:cs typeface="Century Gothic"/>
              </a:rPr>
              <a:t/>
            </a:r>
            <a:br>
              <a:rPr lang="en-US" sz="2400" dirty="0">
                <a:solidFill>
                  <a:srgbClr val="17375E"/>
                </a:solidFill>
                <a:latin typeface="Century Gothic"/>
                <a:cs typeface="Century Gothic"/>
              </a:rPr>
            </a:br>
            <a:endParaRPr lang="en-US" sz="2400" dirty="0">
              <a:solidFill>
                <a:srgbClr val="17375E"/>
              </a:solidFill>
              <a:latin typeface="Century Gothic"/>
              <a:cs typeface="Century Gothic"/>
            </a:endParaRPr>
          </a:p>
        </p:txBody>
      </p:sp>
      <p:pic>
        <p:nvPicPr>
          <p:cNvPr id="6" name="Picture 5" descr="Website 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6551" y="1853644"/>
            <a:ext cx="6585361" cy="3797661"/>
          </a:xfrm>
          <a:prstGeom prst="rect">
            <a:avLst/>
          </a:prstGeom>
        </p:spPr>
      </p:pic>
      <p:sp>
        <p:nvSpPr>
          <p:cNvPr id="7" name="TextBox 6"/>
          <p:cNvSpPr txBox="1"/>
          <p:nvPr/>
        </p:nvSpPr>
        <p:spPr>
          <a:xfrm>
            <a:off x="2661920" y="6116126"/>
            <a:ext cx="7548880" cy="369332"/>
          </a:xfrm>
          <a:prstGeom prst="rect">
            <a:avLst/>
          </a:prstGeom>
          <a:noFill/>
        </p:spPr>
        <p:txBody>
          <a:bodyPr wrap="square" rtlCol="0">
            <a:spAutoFit/>
          </a:bodyPr>
          <a:lstStyle/>
          <a:p>
            <a:r>
              <a:rPr lang="en-US" dirty="0">
                <a:solidFill>
                  <a:srgbClr val="17375E"/>
                </a:solidFill>
                <a:latin typeface="Century Gothic"/>
                <a:cs typeface="Century Gothic"/>
              </a:rPr>
              <a:t>An example of a website using only Serif font and Sans-serif font.</a:t>
            </a:r>
          </a:p>
        </p:txBody>
      </p:sp>
      <p:sp>
        <p:nvSpPr>
          <p:cNvPr id="3" name="Rectangle 2"/>
          <p:cNvSpPr/>
          <p:nvPr/>
        </p:nvSpPr>
        <p:spPr>
          <a:xfrm>
            <a:off x="6261629" y="5651305"/>
            <a:ext cx="3441648" cy="369332"/>
          </a:xfrm>
          <a:prstGeom prst="rect">
            <a:avLst/>
          </a:prstGeom>
        </p:spPr>
        <p:txBody>
          <a:bodyPr wrap="none">
            <a:spAutoFit/>
          </a:bodyPr>
          <a:lstStyle/>
          <a:p>
            <a:r>
              <a:rPr lang="en-US" i="1" dirty="0" smtClean="0"/>
              <a:t>(Screenshot </a:t>
            </a:r>
            <a:r>
              <a:rPr lang="en-US" i="1" dirty="0"/>
              <a:t>of medium.com, </a:t>
            </a:r>
            <a:r>
              <a:rPr lang="en-US" i="1" dirty="0" smtClean="0"/>
              <a:t>2014)</a:t>
            </a:r>
            <a:endParaRPr lang="en-US" i="1" dirty="0"/>
          </a:p>
        </p:txBody>
      </p:sp>
    </p:spTree>
    <p:extLst>
      <p:ext uri="{BB962C8B-B14F-4D97-AF65-F5344CB8AC3E}">
        <p14:creationId xmlns:p14="http://schemas.microsoft.com/office/powerpoint/2010/main" val="121683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rif-vs-sans-serif.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0"/>
            <a:ext cx="7335298" cy="6858000"/>
          </a:xfrm>
          <a:prstGeom prst="rect">
            <a:avLst/>
          </a:prstGeom>
        </p:spPr>
      </p:pic>
      <p:sp>
        <p:nvSpPr>
          <p:cNvPr id="2" name="Rectangle 1"/>
          <p:cNvSpPr/>
          <p:nvPr/>
        </p:nvSpPr>
        <p:spPr>
          <a:xfrm>
            <a:off x="8998040" y="6067975"/>
            <a:ext cx="6096000" cy="646331"/>
          </a:xfrm>
          <a:prstGeom prst="rect">
            <a:avLst/>
          </a:prstGeom>
        </p:spPr>
        <p:txBody>
          <a:bodyPr>
            <a:spAutoFit/>
          </a:bodyPr>
          <a:lstStyle/>
          <a:p>
            <a:r>
              <a:rPr lang="en-US" i="1" dirty="0"/>
              <a:t>(Image taken from </a:t>
            </a:r>
          </a:p>
          <a:p>
            <a:r>
              <a:rPr lang="en-US" i="1" dirty="0"/>
              <a:t>webdesignerdepot.com, 2013)</a:t>
            </a:r>
          </a:p>
        </p:txBody>
      </p:sp>
    </p:spTree>
    <p:extLst>
      <p:ext uri="{BB962C8B-B14F-4D97-AF65-F5344CB8AC3E}">
        <p14:creationId xmlns:p14="http://schemas.microsoft.com/office/powerpoint/2010/main" val="2017500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rif-vs-sans-serif 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156308"/>
            <a:ext cx="9138243" cy="6545385"/>
          </a:xfrm>
          <a:prstGeom prst="rect">
            <a:avLst/>
          </a:prstGeom>
        </p:spPr>
      </p:pic>
      <p:sp>
        <p:nvSpPr>
          <p:cNvPr id="3" name="TextBox 2"/>
          <p:cNvSpPr txBox="1"/>
          <p:nvPr/>
        </p:nvSpPr>
        <p:spPr>
          <a:xfrm>
            <a:off x="7436365" y="6450031"/>
            <a:ext cx="4832909" cy="369332"/>
          </a:xfrm>
          <a:prstGeom prst="rect">
            <a:avLst/>
          </a:prstGeom>
          <a:noFill/>
        </p:spPr>
        <p:txBody>
          <a:bodyPr wrap="square" rtlCol="0">
            <a:spAutoFit/>
          </a:bodyPr>
          <a:lstStyle/>
          <a:p>
            <a:r>
              <a:rPr lang="en-US" i="1" dirty="0" smtClean="0"/>
              <a:t>(Image taken from webdesignerdepot.com, 2013)</a:t>
            </a:r>
            <a:endParaRPr lang="en-US" i="1" dirty="0"/>
          </a:p>
        </p:txBody>
      </p:sp>
    </p:spTree>
    <p:extLst>
      <p:ext uri="{BB962C8B-B14F-4D97-AF65-F5344CB8AC3E}">
        <p14:creationId xmlns:p14="http://schemas.microsoft.com/office/powerpoint/2010/main" val="2932818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rif-vs-sans-serif 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3177" y="163636"/>
            <a:ext cx="8798517" cy="6389077"/>
          </a:xfrm>
          <a:prstGeom prst="rect">
            <a:avLst/>
          </a:prstGeom>
        </p:spPr>
      </p:pic>
      <p:sp>
        <p:nvSpPr>
          <p:cNvPr id="3" name="TextBox 2"/>
          <p:cNvSpPr txBox="1"/>
          <p:nvPr/>
        </p:nvSpPr>
        <p:spPr>
          <a:xfrm>
            <a:off x="7410607" y="6458200"/>
            <a:ext cx="4832909" cy="369332"/>
          </a:xfrm>
          <a:prstGeom prst="rect">
            <a:avLst/>
          </a:prstGeom>
          <a:noFill/>
        </p:spPr>
        <p:txBody>
          <a:bodyPr wrap="square" rtlCol="0">
            <a:spAutoFit/>
          </a:bodyPr>
          <a:lstStyle/>
          <a:p>
            <a:r>
              <a:rPr lang="en-US" i="1" dirty="0" smtClean="0"/>
              <a:t>(Image taken from webdesignerdepot.com, 2013)</a:t>
            </a:r>
            <a:endParaRPr lang="en-US" i="1" dirty="0"/>
          </a:p>
        </p:txBody>
      </p:sp>
    </p:spTree>
    <p:extLst>
      <p:ext uri="{BB962C8B-B14F-4D97-AF65-F5344CB8AC3E}">
        <p14:creationId xmlns:p14="http://schemas.microsoft.com/office/powerpoint/2010/main" val="4278227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rif-vs-sans-serif 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7256" y="0"/>
            <a:ext cx="8098007" cy="6858000"/>
          </a:xfrm>
          <a:prstGeom prst="rect">
            <a:avLst/>
          </a:prstGeom>
        </p:spPr>
      </p:pic>
      <p:sp>
        <p:nvSpPr>
          <p:cNvPr id="3" name="TextBox 2"/>
          <p:cNvSpPr txBox="1"/>
          <p:nvPr/>
        </p:nvSpPr>
        <p:spPr>
          <a:xfrm>
            <a:off x="7359091" y="6488668"/>
            <a:ext cx="4832909" cy="369332"/>
          </a:xfrm>
          <a:prstGeom prst="rect">
            <a:avLst/>
          </a:prstGeom>
          <a:noFill/>
        </p:spPr>
        <p:txBody>
          <a:bodyPr wrap="square" rtlCol="0">
            <a:spAutoFit/>
          </a:bodyPr>
          <a:lstStyle/>
          <a:p>
            <a:r>
              <a:rPr lang="en-US" i="1" dirty="0" smtClean="0"/>
              <a:t>(Image taken from webdesignerdepot.com, 2013)</a:t>
            </a:r>
            <a:endParaRPr lang="en-US" i="1" dirty="0"/>
          </a:p>
        </p:txBody>
      </p:sp>
    </p:spTree>
    <p:extLst>
      <p:ext uri="{BB962C8B-B14F-4D97-AF65-F5344CB8AC3E}">
        <p14:creationId xmlns:p14="http://schemas.microsoft.com/office/powerpoint/2010/main" val="321712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63" y="416291"/>
            <a:ext cx="9487877" cy="1143000"/>
          </a:xfrm>
        </p:spPr>
        <p:txBody>
          <a:bodyPr>
            <a:noAutofit/>
          </a:bodyPr>
          <a:lstStyle/>
          <a:p>
            <a:r>
              <a:rPr lang="en-US" sz="4000" dirty="0"/>
              <a:t> </a:t>
            </a:r>
            <a:r>
              <a:rPr lang="en-US" sz="4000" dirty="0">
                <a:solidFill>
                  <a:srgbClr val="17375E"/>
                </a:solidFill>
                <a:latin typeface="Century Gothic"/>
                <a:cs typeface="Century Gothic"/>
              </a:rPr>
              <a:t>2) Pick a font size bigger than 12pt </a:t>
            </a:r>
          </a:p>
        </p:txBody>
      </p:sp>
      <p:sp>
        <p:nvSpPr>
          <p:cNvPr id="3" name="Title 1"/>
          <p:cNvSpPr txBox="1">
            <a:spLocks/>
          </p:cNvSpPr>
          <p:nvPr/>
        </p:nvSpPr>
        <p:spPr>
          <a:xfrm>
            <a:off x="1942563" y="559909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17375E"/>
                </a:solidFill>
                <a:latin typeface="Century Gothic"/>
                <a:cs typeface="Century Gothic"/>
              </a:rPr>
              <a:t>As digital and screen resolutions improve, many designers mention that 16px font is the ideal size for website font.</a:t>
            </a:r>
            <a:br>
              <a:rPr lang="en-US" sz="2800" dirty="0">
                <a:solidFill>
                  <a:srgbClr val="17375E"/>
                </a:solidFill>
                <a:latin typeface="Century Gothic"/>
                <a:cs typeface="Century Gothic"/>
              </a:rPr>
            </a:br>
            <a:endParaRPr lang="en-US" sz="2800" dirty="0">
              <a:solidFill>
                <a:srgbClr val="17375E"/>
              </a:solidFill>
              <a:latin typeface="Century Gothic"/>
              <a:cs typeface="Century Gothic"/>
            </a:endParaRPr>
          </a:p>
        </p:txBody>
      </p:sp>
      <p:pic>
        <p:nvPicPr>
          <p:cNvPr id="4" name="Picture 3" descr="CKEditor_size_exampl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93815" y="2086829"/>
            <a:ext cx="7722690" cy="3149477"/>
          </a:xfrm>
          <a:prstGeom prst="rect">
            <a:avLst/>
          </a:prstGeom>
        </p:spPr>
      </p:pic>
      <p:sp>
        <p:nvSpPr>
          <p:cNvPr id="6" name="TextBox 5"/>
          <p:cNvSpPr txBox="1"/>
          <p:nvPr/>
        </p:nvSpPr>
        <p:spPr>
          <a:xfrm>
            <a:off x="7359092" y="4867147"/>
            <a:ext cx="3948560" cy="369332"/>
          </a:xfrm>
          <a:prstGeom prst="rect">
            <a:avLst/>
          </a:prstGeom>
          <a:noFill/>
        </p:spPr>
        <p:txBody>
          <a:bodyPr wrap="square" rtlCol="0">
            <a:spAutoFit/>
          </a:bodyPr>
          <a:lstStyle/>
          <a:p>
            <a:r>
              <a:rPr lang="en-US" i="1" dirty="0" smtClean="0"/>
              <a:t>(Image taken from cksource.com, 2013)</a:t>
            </a:r>
            <a:endParaRPr lang="en-US" i="1" dirty="0"/>
          </a:p>
        </p:txBody>
      </p:sp>
    </p:spTree>
    <p:extLst>
      <p:ext uri="{BB962C8B-B14F-4D97-AF65-F5344CB8AC3E}">
        <p14:creationId xmlns:p14="http://schemas.microsoft.com/office/powerpoint/2010/main" val="2199952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891" y="468925"/>
            <a:ext cx="8686800" cy="1143000"/>
          </a:xfrm>
        </p:spPr>
        <p:txBody>
          <a:bodyPr>
            <a:noAutofit/>
          </a:bodyPr>
          <a:lstStyle/>
          <a:p>
            <a:pPr algn="l"/>
            <a:r>
              <a:rPr lang="en-US" sz="2800" dirty="0">
                <a:solidFill>
                  <a:srgbClr val="17375E"/>
                </a:solidFill>
                <a:latin typeface="Century Gothic"/>
                <a:cs typeface="Century Gothic"/>
              </a:rPr>
              <a:t>A recent study has also shown that larger font sizes can elicit a stronger emotional connection.</a:t>
            </a:r>
            <a:br>
              <a:rPr lang="en-US" sz="2800" dirty="0">
                <a:solidFill>
                  <a:srgbClr val="17375E"/>
                </a:solidFill>
                <a:latin typeface="Century Gothic"/>
                <a:cs typeface="Century Gothic"/>
              </a:rPr>
            </a:br>
            <a:endParaRPr lang="en-US" sz="2800" dirty="0">
              <a:solidFill>
                <a:srgbClr val="17375E"/>
              </a:solidFill>
              <a:latin typeface="Century Gothic"/>
              <a:cs typeface="Century Gothic"/>
            </a:endParaRPr>
          </a:p>
        </p:txBody>
      </p:sp>
      <p:pic>
        <p:nvPicPr>
          <p:cNvPr id="3" name="Picture 2" descr="Screen Shot 2014-10-09 at 3.05.22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611926"/>
            <a:ext cx="9144000" cy="3987501"/>
          </a:xfrm>
          <a:prstGeom prst="rect">
            <a:avLst/>
          </a:prstGeom>
        </p:spPr>
      </p:pic>
      <p:sp>
        <p:nvSpPr>
          <p:cNvPr id="4" name="TextBox 3"/>
          <p:cNvSpPr txBox="1"/>
          <p:nvPr/>
        </p:nvSpPr>
        <p:spPr>
          <a:xfrm>
            <a:off x="1690077" y="5945607"/>
            <a:ext cx="8811845" cy="646331"/>
          </a:xfrm>
          <a:prstGeom prst="rect">
            <a:avLst/>
          </a:prstGeom>
          <a:noFill/>
        </p:spPr>
        <p:txBody>
          <a:bodyPr wrap="square" rtlCol="0">
            <a:spAutoFit/>
          </a:bodyPr>
          <a:lstStyle/>
          <a:p>
            <a:r>
              <a:rPr lang="en-US" dirty="0">
                <a:solidFill>
                  <a:srgbClr val="17375E"/>
                </a:solidFill>
                <a:latin typeface="Century Gothic"/>
                <a:cs typeface="Century Gothic"/>
              </a:rPr>
              <a:t>A website using larger font sizes to attract the attention of reader to click into their featured story.</a:t>
            </a:r>
          </a:p>
        </p:txBody>
      </p:sp>
      <p:sp>
        <p:nvSpPr>
          <p:cNvPr id="5" name="TextBox 4"/>
          <p:cNvSpPr txBox="1"/>
          <p:nvPr/>
        </p:nvSpPr>
        <p:spPr>
          <a:xfrm>
            <a:off x="7895143" y="5576275"/>
            <a:ext cx="3142051" cy="369332"/>
          </a:xfrm>
          <a:prstGeom prst="rect">
            <a:avLst/>
          </a:prstGeom>
          <a:noFill/>
        </p:spPr>
        <p:txBody>
          <a:bodyPr wrap="square" rtlCol="0">
            <a:spAutoFit/>
          </a:bodyPr>
          <a:lstStyle/>
          <a:p>
            <a:r>
              <a:rPr lang="en-US" i="1" dirty="0" smtClean="0"/>
              <a:t>(Screenshot of cnet.com, 2014)</a:t>
            </a:r>
            <a:endParaRPr lang="en-US" i="1" dirty="0"/>
          </a:p>
        </p:txBody>
      </p:sp>
    </p:spTree>
    <p:extLst>
      <p:ext uri="{BB962C8B-B14F-4D97-AF65-F5344CB8AC3E}">
        <p14:creationId xmlns:p14="http://schemas.microsoft.com/office/powerpoint/2010/main" val="1276790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354" y="511525"/>
            <a:ext cx="8862646" cy="1143000"/>
          </a:xfrm>
        </p:spPr>
        <p:txBody>
          <a:bodyPr>
            <a:noAutofit/>
          </a:bodyPr>
          <a:lstStyle/>
          <a:p>
            <a:pPr algn="l"/>
            <a:r>
              <a:rPr lang="en-US" sz="2800" dirty="0">
                <a:solidFill>
                  <a:srgbClr val="17375E"/>
                </a:solidFill>
                <a:latin typeface="Century Gothic"/>
                <a:cs typeface="Century Gothic"/>
              </a:rPr>
              <a:t>While having a huge font over 30px most likely wouldn’t make sense, many blogs have font in the 10px-12px range. </a:t>
            </a:r>
          </a:p>
        </p:txBody>
      </p:sp>
      <p:pic>
        <p:nvPicPr>
          <p:cNvPr id="3" name="Picture 2" descr="Screen Shot 2014-10-09 at 3.08.48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107434"/>
            <a:ext cx="9144000" cy="4095078"/>
          </a:xfrm>
          <a:prstGeom prst="rect">
            <a:avLst/>
          </a:prstGeom>
        </p:spPr>
      </p:pic>
      <p:sp>
        <p:nvSpPr>
          <p:cNvPr id="4" name="TextBox 3"/>
          <p:cNvSpPr txBox="1"/>
          <p:nvPr/>
        </p:nvSpPr>
        <p:spPr>
          <a:xfrm>
            <a:off x="4600400" y="6295456"/>
            <a:ext cx="3634154" cy="369332"/>
          </a:xfrm>
          <a:prstGeom prst="rect">
            <a:avLst/>
          </a:prstGeom>
          <a:noFill/>
        </p:spPr>
        <p:txBody>
          <a:bodyPr wrap="square" rtlCol="0">
            <a:spAutoFit/>
          </a:bodyPr>
          <a:lstStyle/>
          <a:p>
            <a:r>
              <a:rPr lang="en-US" i="1" dirty="0">
                <a:solidFill>
                  <a:srgbClr val="17375E"/>
                </a:solidFill>
                <a:latin typeface="Century Gothic"/>
                <a:cs typeface="Century Gothic"/>
              </a:rPr>
              <a:t>Yahoo Music Blog</a:t>
            </a:r>
          </a:p>
        </p:txBody>
      </p:sp>
      <p:sp>
        <p:nvSpPr>
          <p:cNvPr id="5" name="TextBox 4"/>
          <p:cNvSpPr txBox="1"/>
          <p:nvPr/>
        </p:nvSpPr>
        <p:spPr>
          <a:xfrm>
            <a:off x="7727041" y="6229863"/>
            <a:ext cx="4464959" cy="369332"/>
          </a:xfrm>
          <a:prstGeom prst="rect">
            <a:avLst/>
          </a:prstGeom>
          <a:noFill/>
        </p:spPr>
        <p:txBody>
          <a:bodyPr wrap="square" rtlCol="0">
            <a:spAutoFit/>
          </a:bodyPr>
          <a:lstStyle/>
          <a:p>
            <a:r>
              <a:rPr lang="en-US" i="1" dirty="0" smtClean="0"/>
              <a:t>(Screenshot of music.yahoo.com/blog, 2014)</a:t>
            </a:r>
            <a:endParaRPr lang="en-US" i="1" dirty="0"/>
          </a:p>
        </p:txBody>
      </p:sp>
    </p:spTree>
    <p:extLst>
      <p:ext uri="{BB962C8B-B14F-4D97-AF65-F5344CB8AC3E}">
        <p14:creationId xmlns:p14="http://schemas.microsoft.com/office/powerpoint/2010/main" val="2783994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124" y="593877"/>
            <a:ext cx="8229600" cy="1143000"/>
          </a:xfrm>
        </p:spPr>
        <p:txBody>
          <a:bodyPr>
            <a:noAutofit/>
          </a:bodyPr>
          <a:lstStyle/>
          <a:p>
            <a:r>
              <a:rPr lang="en-US" dirty="0" smtClean="0">
                <a:solidFill>
                  <a:srgbClr val="17375E"/>
                </a:solidFill>
                <a:latin typeface="Century Gothic"/>
                <a:cs typeface="Century Gothic"/>
              </a:rPr>
              <a:t>3) Watch </a:t>
            </a:r>
            <a:r>
              <a:rPr lang="en-US" dirty="0">
                <a:solidFill>
                  <a:srgbClr val="17375E"/>
                </a:solidFill>
                <a:latin typeface="Century Gothic"/>
                <a:cs typeface="Century Gothic"/>
              </a:rPr>
              <a:t>your line length</a:t>
            </a:r>
            <a:r>
              <a:rPr lang="en-US" b="1" i="1" dirty="0">
                <a:solidFill>
                  <a:srgbClr val="17375E"/>
                </a:solidFill>
                <a:latin typeface="Century Gothic"/>
                <a:cs typeface="Century Gothic"/>
              </a:rPr>
              <a:t/>
            </a:r>
            <a:br>
              <a:rPr lang="en-US" b="1" i="1" dirty="0">
                <a:solidFill>
                  <a:srgbClr val="17375E"/>
                </a:solidFill>
                <a:latin typeface="Century Gothic"/>
                <a:cs typeface="Century Gothic"/>
              </a:rPr>
            </a:br>
            <a:endParaRPr lang="en-US" dirty="0">
              <a:solidFill>
                <a:srgbClr val="17375E"/>
              </a:solidFill>
              <a:latin typeface="Century Gothic"/>
              <a:cs typeface="Century Gothic"/>
            </a:endParaRPr>
          </a:p>
        </p:txBody>
      </p:sp>
      <p:sp>
        <p:nvSpPr>
          <p:cNvPr id="4" name="TextBox 3"/>
          <p:cNvSpPr txBox="1"/>
          <p:nvPr/>
        </p:nvSpPr>
        <p:spPr>
          <a:xfrm>
            <a:off x="1942124" y="1736877"/>
            <a:ext cx="8471878" cy="4308872"/>
          </a:xfrm>
          <a:prstGeom prst="rect">
            <a:avLst/>
          </a:prstGeom>
          <a:noFill/>
        </p:spPr>
        <p:txBody>
          <a:bodyPr wrap="square" rtlCol="0">
            <a:spAutoFit/>
          </a:bodyPr>
          <a:lstStyle/>
          <a:p>
            <a:pPr marL="285750" indent="-285750">
              <a:buFont typeface="Arial"/>
              <a:buChar char="•"/>
            </a:pPr>
            <a:r>
              <a:rPr lang="en-US" sz="2800" dirty="0">
                <a:solidFill>
                  <a:srgbClr val="17375E"/>
                </a:solidFill>
                <a:latin typeface="Century Gothic"/>
                <a:cs typeface="Century Gothic"/>
              </a:rPr>
              <a:t>Line length is how far the sentences stretch across the page. </a:t>
            </a:r>
          </a:p>
          <a:p>
            <a:endParaRPr lang="en-US" sz="2800" dirty="0">
              <a:solidFill>
                <a:srgbClr val="17375E"/>
              </a:solidFill>
              <a:latin typeface="Century Gothic"/>
              <a:cs typeface="Century Gothic"/>
            </a:endParaRPr>
          </a:p>
          <a:p>
            <a:pPr marL="285750" indent="-285750">
              <a:buFont typeface="Arial"/>
              <a:buChar char="•"/>
            </a:pPr>
            <a:r>
              <a:rPr lang="en-US" sz="2800" dirty="0">
                <a:solidFill>
                  <a:srgbClr val="17375E"/>
                </a:solidFill>
                <a:latin typeface="Century Gothic"/>
                <a:cs typeface="Century Gothic"/>
              </a:rPr>
              <a:t>The ideal line length should be between about 50-75 characters.</a:t>
            </a:r>
          </a:p>
          <a:p>
            <a:endParaRPr lang="en-US" sz="2800" dirty="0">
              <a:solidFill>
                <a:srgbClr val="17375E"/>
              </a:solidFill>
              <a:latin typeface="Century Gothic"/>
              <a:cs typeface="Century Gothic"/>
            </a:endParaRPr>
          </a:p>
          <a:p>
            <a:pPr marL="285750" indent="-285750">
              <a:buFont typeface="Arial"/>
              <a:buChar char="•"/>
            </a:pPr>
            <a:r>
              <a:rPr lang="en-US" sz="2800" dirty="0">
                <a:solidFill>
                  <a:srgbClr val="17375E"/>
                </a:solidFill>
                <a:latin typeface="Century Gothic"/>
                <a:cs typeface="Century Gothic"/>
              </a:rPr>
              <a:t>If the line length is too short, reader’s rhythm will break because their eyes must travel back to the left of the page too often.</a:t>
            </a:r>
          </a:p>
          <a:p>
            <a:endParaRPr lang="en-US" sz="2200" dirty="0">
              <a:solidFill>
                <a:srgbClr val="17375E"/>
              </a:solidFill>
              <a:latin typeface="Century Gothic"/>
              <a:cs typeface="Century Gothic"/>
            </a:endParaRPr>
          </a:p>
        </p:txBody>
      </p:sp>
    </p:spTree>
    <p:extLst>
      <p:ext uri="{BB962C8B-B14F-4D97-AF65-F5344CB8AC3E}">
        <p14:creationId xmlns:p14="http://schemas.microsoft.com/office/powerpoint/2010/main" val="2548861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n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231" y="1486989"/>
            <a:ext cx="5465258" cy="4098944"/>
          </a:xfrm>
          <a:prstGeom prst="rect">
            <a:avLst/>
          </a:prstGeom>
        </p:spPr>
      </p:pic>
    </p:spTree>
    <p:extLst>
      <p:ext uri="{BB962C8B-B14F-4D97-AF65-F5344CB8AC3E}">
        <p14:creationId xmlns:p14="http://schemas.microsoft.com/office/powerpoint/2010/main" val="1758860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5693" y="848057"/>
            <a:ext cx="8479693" cy="5970866"/>
          </a:xfrm>
          <a:prstGeom prst="rect">
            <a:avLst/>
          </a:prstGeom>
          <a:noFill/>
        </p:spPr>
        <p:txBody>
          <a:bodyPr wrap="square" rtlCol="0">
            <a:spAutoFit/>
          </a:bodyPr>
          <a:lstStyle/>
          <a:p>
            <a:pPr marL="285750" indent="-285750">
              <a:buFont typeface="Arial"/>
              <a:buChar char="•"/>
            </a:pPr>
            <a:r>
              <a:rPr lang="en-US" sz="2800" dirty="0">
                <a:solidFill>
                  <a:srgbClr val="17375E"/>
                </a:solidFill>
                <a:latin typeface="Century Gothic"/>
                <a:cs typeface="Century Gothic"/>
              </a:rPr>
              <a:t>A line length that is too long makes it hard to find where lines of text start and end. It can make it difficult for reader to get to the next line without accidentally jumping to the wrong place.</a:t>
            </a:r>
          </a:p>
          <a:p>
            <a:endParaRPr lang="en-US" sz="2800" dirty="0">
              <a:solidFill>
                <a:srgbClr val="17375E"/>
              </a:solidFill>
              <a:latin typeface="Century Gothic"/>
              <a:cs typeface="Century Gothic"/>
            </a:endParaRPr>
          </a:p>
          <a:p>
            <a:pPr marL="285750" indent="-285750">
              <a:buFont typeface="Arial"/>
              <a:buChar char="•"/>
            </a:pPr>
            <a:r>
              <a:rPr lang="en-US" sz="2800" dirty="0">
                <a:solidFill>
                  <a:srgbClr val="17375E"/>
                </a:solidFill>
                <a:latin typeface="Century Gothic"/>
                <a:cs typeface="Century Gothic"/>
              </a:rPr>
              <a:t>Research shows that subconscious mind gets a boost of energy when jumping to a new line (as long as it doesn’t happen too often) but this energy dwindles as readers read over the duration of the line</a:t>
            </a:r>
            <a:br>
              <a:rPr lang="en-US" sz="2800" dirty="0">
                <a:solidFill>
                  <a:srgbClr val="17375E"/>
                </a:solidFill>
                <a:latin typeface="Century Gothic"/>
                <a:cs typeface="Century Gothic"/>
              </a:rPr>
            </a:br>
            <a:r>
              <a:rPr lang="en-US" sz="2800" dirty="0"/>
              <a:t/>
            </a:r>
            <a:br>
              <a:rPr lang="en-US" sz="2800" dirty="0"/>
            </a:br>
            <a:endParaRPr lang="en-US" sz="2800" dirty="0"/>
          </a:p>
          <a:p>
            <a:endParaRPr lang="en-US" dirty="0"/>
          </a:p>
        </p:txBody>
      </p:sp>
    </p:spTree>
    <p:extLst>
      <p:ext uri="{BB962C8B-B14F-4D97-AF65-F5344CB8AC3E}">
        <p14:creationId xmlns:p14="http://schemas.microsoft.com/office/powerpoint/2010/main" val="2933283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491" y="1310301"/>
            <a:ext cx="8229600" cy="1143000"/>
          </a:xfrm>
        </p:spPr>
        <p:txBody>
          <a:bodyPr>
            <a:noAutofit/>
          </a:bodyPr>
          <a:lstStyle/>
          <a:p>
            <a:r>
              <a:rPr lang="en-US" sz="3200" dirty="0">
                <a:solidFill>
                  <a:srgbClr val="17375E"/>
                </a:solidFill>
                <a:latin typeface="Century Gothic"/>
                <a:cs typeface="Century Gothic"/>
              </a:rPr>
              <a:t>This line length has been shown to be most effective in helping readers move through their Scan Path.</a:t>
            </a:r>
            <a:br>
              <a:rPr lang="en-US" sz="3200" dirty="0">
                <a:solidFill>
                  <a:srgbClr val="17375E"/>
                </a:solidFill>
                <a:latin typeface="Century Gothic"/>
                <a:cs typeface="Century Gothic"/>
              </a:rPr>
            </a:br>
            <a:endParaRPr lang="en-US" sz="3200" dirty="0">
              <a:solidFill>
                <a:srgbClr val="17375E"/>
              </a:solidFill>
              <a:latin typeface="Century Gothic"/>
              <a:cs typeface="Century Gothic"/>
            </a:endParaRPr>
          </a:p>
        </p:txBody>
      </p:sp>
      <p:pic>
        <p:nvPicPr>
          <p:cNvPr id="3" name="Picture 2" descr="1-ZwhiSQCnvOmTKORKWgjtv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2862250"/>
            <a:ext cx="9144000" cy="1709751"/>
          </a:xfrm>
          <a:prstGeom prst="rect">
            <a:avLst/>
          </a:prstGeom>
        </p:spPr>
      </p:pic>
      <p:sp>
        <p:nvSpPr>
          <p:cNvPr id="5" name="TextBox 4"/>
          <p:cNvSpPr txBox="1"/>
          <p:nvPr/>
        </p:nvSpPr>
        <p:spPr>
          <a:xfrm>
            <a:off x="2682245" y="4877380"/>
            <a:ext cx="7541846" cy="523220"/>
          </a:xfrm>
          <a:prstGeom prst="rect">
            <a:avLst/>
          </a:prstGeom>
          <a:noFill/>
        </p:spPr>
        <p:txBody>
          <a:bodyPr wrap="square" rtlCol="0">
            <a:spAutoFit/>
          </a:bodyPr>
          <a:lstStyle/>
          <a:p>
            <a:r>
              <a:rPr lang="en-US" sz="2800" dirty="0">
                <a:solidFill>
                  <a:srgbClr val="17375E"/>
                </a:solidFill>
                <a:latin typeface="Century Gothic"/>
                <a:cs typeface="Century Gothic"/>
              </a:rPr>
              <a:t>It’s 78 characters, about 6.5 inches.</a:t>
            </a:r>
          </a:p>
        </p:txBody>
      </p:sp>
      <p:sp>
        <p:nvSpPr>
          <p:cNvPr id="6" name="TextBox 5"/>
          <p:cNvSpPr txBox="1"/>
          <p:nvPr/>
        </p:nvSpPr>
        <p:spPr>
          <a:xfrm>
            <a:off x="6821150" y="4343796"/>
            <a:ext cx="4464959" cy="369332"/>
          </a:xfrm>
          <a:prstGeom prst="rect">
            <a:avLst/>
          </a:prstGeom>
          <a:noFill/>
        </p:spPr>
        <p:txBody>
          <a:bodyPr wrap="square" rtlCol="0">
            <a:spAutoFit/>
          </a:bodyPr>
          <a:lstStyle/>
          <a:p>
            <a:r>
              <a:rPr lang="en-US" i="1" dirty="0" smtClean="0"/>
              <a:t>(Image taken from medium.com, 2013)</a:t>
            </a:r>
            <a:endParaRPr lang="en-US" i="1" dirty="0"/>
          </a:p>
        </p:txBody>
      </p:sp>
    </p:spTree>
    <p:extLst>
      <p:ext uri="{BB962C8B-B14F-4D97-AF65-F5344CB8AC3E}">
        <p14:creationId xmlns:p14="http://schemas.microsoft.com/office/powerpoint/2010/main" val="1696017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7574"/>
            <a:ext cx="8229600" cy="1143000"/>
          </a:xfrm>
        </p:spPr>
        <p:txBody>
          <a:bodyPr/>
          <a:lstStyle/>
          <a:p>
            <a:r>
              <a:rPr lang="en-US" dirty="0" smtClean="0">
                <a:solidFill>
                  <a:srgbClr val="17375E"/>
                </a:solidFill>
                <a:latin typeface="Century Gothic"/>
                <a:cs typeface="Century Gothic"/>
              </a:rPr>
              <a:t>4) Mind </a:t>
            </a:r>
            <a:r>
              <a:rPr lang="en-US" dirty="0">
                <a:solidFill>
                  <a:srgbClr val="17375E"/>
                </a:solidFill>
                <a:latin typeface="Century Gothic"/>
                <a:cs typeface="Century Gothic"/>
              </a:rPr>
              <a:t>your spacing</a:t>
            </a:r>
            <a:r>
              <a:rPr lang="en-US" dirty="0" smtClean="0">
                <a:solidFill>
                  <a:srgbClr val="17375E"/>
                </a:solidFill>
                <a:effectLst/>
                <a:latin typeface="Century Gothic"/>
                <a:cs typeface="Century Gothic"/>
              </a:rPr>
              <a:t> </a:t>
            </a:r>
            <a:endParaRPr lang="en-US" dirty="0">
              <a:solidFill>
                <a:srgbClr val="17375E"/>
              </a:solidFill>
              <a:latin typeface="Century Gothic"/>
              <a:cs typeface="Century Gothic"/>
            </a:endParaRPr>
          </a:p>
        </p:txBody>
      </p:sp>
      <p:sp>
        <p:nvSpPr>
          <p:cNvPr id="3" name="TextBox 2"/>
          <p:cNvSpPr txBox="1"/>
          <p:nvPr/>
        </p:nvSpPr>
        <p:spPr>
          <a:xfrm>
            <a:off x="2129693" y="2149231"/>
            <a:ext cx="7659077" cy="3385542"/>
          </a:xfrm>
          <a:prstGeom prst="rect">
            <a:avLst/>
          </a:prstGeom>
          <a:noFill/>
        </p:spPr>
        <p:txBody>
          <a:bodyPr wrap="square" rtlCol="0">
            <a:spAutoFit/>
          </a:bodyPr>
          <a:lstStyle/>
          <a:p>
            <a:pPr marL="285750" indent="-285750">
              <a:buFont typeface="Arial"/>
              <a:buChar char="•"/>
            </a:pPr>
            <a:r>
              <a:rPr lang="en-US" sz="2800" dirty="0">
                <a:solidFill>
                  <a:srgbClr val="17375E"/>
                </a:solidFill>
                <a:latin typeface="Century Gothic"/>
                <a:cs typeface="Century Gothic"/>
              </a:rPr>
              <a:t>Adequate spacing between letters is important for readers to be able to move through sentences fluidly.</a:t>
            </a:r>
          </a:p>
          <a:p>
            <a:pPr marL="285750" indent="-285750">
              <a:buFont typeface="Arial"/>
              <a:buChar char="•"/>
            </a:pPr>
            <a:endParaRPr lang="en-US" sz="2800" dirty="0">
              <a:solidFill>
                <a:srgbClr val="17375E"/>
              </a:solidFill>
              <a:latin typeface="Century Gothic"/>
              <a:cs typeface="Century Gothic"/>
            </a:endParaRPr>
          </a:p>
          <a:p>
            <a:pPr marL="285750" indent="-285750">
              <a:buFont typeface="Arial"/>
              <a:buChar char="•"/>
            </a:pPr>
            <a:r>
              <a:rPr lang="en-US" sz="2800" dirty="0">
                <a:solidFill>
                  <a:srgbClr val="17375E"/>
                </a:solidFill>
                <a:latin typeface="Century Gothic"/>
                <a:cs typeface="Century Gothic"/>
              </a:rPr>
              <a:t>The tighter the letters are together, the harder it is for people to identify the shapes that make up different letterforms</a:t>
            </a:r>
          </a:p>
          <a:p>
            <a:pPr marL="285750" indent="-285750">
              <a:buFont typeface="Arial"/>
              <a:buChar char="•"/>
            </a:pPr>
            <a:endParaRPr lang="en-US" dirty="0"/>
          </a:p>
        </p:txBody>
      </p:sp>
    </p:spTree>
    <p:extLst>
      <p:ext uri="{BB962C8B-B14F-4D97-AF65-F5344CB8AC3E}">
        <p14:creationId xmlns:p14="http://schemas.microsoft.com/office/powerpoint/2010/main" val="3446826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22389"/>
            <a:ext cx="8229600" cy="1143000"/>
          </a:xfrm>
        </p:spPr>
        <p:txBody>
          <a:bodyPr>
            <a:noAutofit/>
          </a:bodyPr>
          <a:lstStyle/>
          <a:p>
            <a:pPr algn="just"/>
            <a:r>
              <a:rPr lang="en-US" sz="2800" dirty="0">
                <a:solidFill>
                  <a:srgbClr val="17375E"/>
                </a:solidFill>
                <a:latin typeface="Century Gothic"/>
                <a:cs typeface="Century Gothic"/>
              </a:rPr>
              <a:t>Here’s an example from Jessica </a:t>
            </a:r>
            <a:r>
              <a:rPr lang="en-US" sz="2800" dirty="0" err="1">
                <a:solidFill>
                  <a:srgbClr val="17375E"/>
                </a:solidFill>
                <a:latin typeface="Century Gothic"/>
                <a:cs typeface="Century Gothic"/>
              </a:rPr>
              <a:t>Hische</a:t>
            </a:r>
            <a:r>
              <a:rPr lang="en-US" sz="2800" dirty="0">
                <a:solidFill>
                  <a:srgbClr val="17375E"/>
                </a:solidFill>
                <a:latin typeface="Century Gothic"/>
                <a:cs typeface="Century Gothic"/>
              </a:rPr>
              <a:t> of the readability of Helvetica versus </a:t>
            </a:r>
            <a:r>
              <a:rPr lang="en-US" sz="2800" dirty="0" err="1">
                <a:solidFill>
                  <a:srgbClr val="17375E"/>
                </a:solidFill>
                <a:latin typeface="Century Gothic"/>
                <a:cs typeface="Century Gothic"/>
              </a:rPr>
              <a:t>Avenir</a:t>
            </a:r>
            <a:r>
              <a:rPr lang="en-US" sz="2800" dirty="0">
                <a:solidFill>
                  <a:srgbClr val="17375E"/>
                </a:solidFill>
                <a:latin typeface="Century Gothic"/>
                <a:cs typeface="Century Gothic"/>
              </a:rPr>
              <a:t>. </a:t>
            </a:r>
            <a:r>
              <a:rPr lang="en-US" sz="2800" dirty="0" err="1">
                <a:solidFill>
                  <a:srgbClr val="17375E"/>
                </a:solidFill>
                <a:latin typeface="Century Gothic"/>
                <a:cs typeface="Century Gothic"/>
              </a:rPr>
              <a:t>Hische</a:t>
            </a:r>
            <a:r>
              <a:rPr lang="en-US" sz="2800" dirty="0">
                <a:solidFill>
                  <a:srgbClr val="17375E"/>
                </a:solidFill>
                <a:latin typeface="Century Gothic"/>
                <a:cs typeface="Century Gothic"/>
              </a:rPr>
              <a:t> recommends </a:t>
            </a:r>
            <a:r>
              <a:rPr lang="en-US" sz="2800" dirty="0" err="1">
                <a:solidFill>
                  <a:srgbClr val="17375E"/>
                </a:solidFill>
                <a:latin typeface="Century Gothic"/>
                <a:cs typeface="Century Gothic"/>
              </a:rPr>
              <a:t>Avenir</a:t>
            </a:r>
            <a:r>
              <a:rPr lang="en-US" sz="2800" dirty="0">
                <a:solidFill>
                  <a:srgbClr val="17375E"/>
                </a:solidFill>
                <a:latin typeface="Century Gothic"/>
                <a:cs typeface="Century Gothic"/>
              </a:rPr>
              <a:t> because of its more open spacing:</a:t>
            </a:r>
            <a:br>
              <a:rPr lang="en-US" sz="2800" dirty="0">
                <a:solidFill>
                  <a:srgbClr val="17375E"/>
                </a:solidFill>
                <a:latin typeface="Century Gothic"/>
                <a:cs typeface="Century Gothic"/>
              </a:rPr>
            </a:br>
            <a:endParaRPr lang="en-US" sz="2800" dirty="0">
              <a:solidFill>
                <a:srgbClr val="17375E"/>
              </a:solidFill>
              <a:latin typeface="Century Gothic"/>
              <a:cs typeface="Century Gothic"/>
            </a:endParaRPr>
          </a:p>
        </p:txBody>
      </p:sp>
      <p:pic>
        <p:nvPicPr>
          <p:cNvPr id="3" name="Picture 2" descr="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694802"/>
            <a:ext cx="9144000" cy="3803904"/>
          </a:xfrm>
          <a:prstGeom prst="rect">
            <a:avLst/>
          </a:prstGeom>
        </p:spPr>
      </p:pic>
      <p:sp>
        <p:nvSpPr>
          <p:cNvPr id="4" name="Rectangle 3"/>
          <p:cNvSpPr/>
          <p:nvPr/>
        </p:nvSpPr>
        <p:spPr>
          <a:xfrm>
            <a:off x="7292898" y="6498706"/>
            <a:ext cx="3839577" cy="369332"/>
          </a:xfrm>
          <a:prstGeom prst="rect">
            <a:avLst/>
          </a:prstGeom>
        </p:spPr>
        <p:txBody>
          <a:bodyPr wrap="none">
            <a:spAutoFit/>
          </a:bodyPr>
          <a:lstStyle/>
          <a:p>
            <a:r>
              <a:rPr lang="en-US" i="1" dirty="0"/>
              <a:t>(Image taken from medium.com, 2013)</a:t>
            </a:r>
          </a:p>
        </p:txBody>
      </p:sp>
    </p:spTree>
    <p:extLst>
      <p:ext uri="{BB962C8B-B14F-4D97-AF65-F5344CB8AC3E}">
        <p14:creationId xmlns:p14="http://schemas.microsoft.com/office/powerpoint/2010/main" val="1568346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827" y="2718018"/>
            <a:ext cx="9296400" cy="1143000"/>
          </a:xfrm>
        </p:spPr>
        <p:txBody>
          <a:bodyPr>
            <a:noAutofit/>
          </a:bodyPr>
          <a:lstStyle/>
          <a:p>
            <a:pPr algn="ctr"/>
            <a:r>
              <a:rPr lang="en-US" sz="4800" dirty="0">
                <a:solidFill>
                  <a:srgbClr val="17375E"/>
                </a:solidFill>
                <a:latin typeface="Century Gothic" panose="020B0502020202020204" pitchFamily="34" charset="0"/>
                <a:cs typeface="Adobe Caslon Pro"/>
              </a:rPr>
              <a:t>The best font choices are ones where readers do not notice the font but the message.</a:t>
            </a:r>
          </a:p>
        </p:txBody>
      </p:sp>
    </p:spTree>
    <p:extLst>
      <p:ext uri="{BB962C8B-B14F-4D97-AF65-F5344CB8AC3E}">
        <p14:creationId xmlns:p14="http://schemas.microsoft.com/office/powerpoint/2010/main" val="398175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262" y="1749943"/>
            <a:ext cx="8239318" cy="1862048"/>
          </a:xfrm>
          <a:prstGeom prst="rect">
            <a:avLst/>
          </a:prstGeom>
          <a:noFill/>
        </p:spPr>
        <p:txBody>
          <a:bodyPr wrap="square" rtlCol="0">
            <a:spAutoFit/>
          </a:bodyPr>
          <a:lstStyle/>
          <a:p>
            <a:r>
              <a:rPr lang="en-US" sz="11500" b="1" dirty="0">
                <a:solidFill>
                  <a:schemeClr val="accent2">
                    <a:lumMod val="50000"/>
                  </a:schemeClr>
                </a:solidFill>
                <a:latin typeface="Sketch Rockwell" panose="02000000000000000000" pitchFamily="2" charset="0"/>
                <a:cs typeface="Helvetica"/>
              </a:rPr>
              <a:t>LAYOUT</a:t>
            </a:r>
            <a:r>
              <a:rPr lang="en-US" sz="7200" dirty="0">
                <a:latin typeface="Gill Sans Ultra Bold"/>
                <a:cs typeface="Gill Sans Ultra Bold"/>
              </a:rPr>
              <a:t> </a:t>
            </a:r>
          </a:p>
        </p:txBody>
      </p:sp>
      <p:sp>
        <p:nvSpPr>
          <p:cNvPr id="6" name="TextBox 5"/>
          <p:cNvSpPr txBox="1"/>
          <p:nvPr/>
        </p:nvSpPr>
        <p:spPr>
          <a:xfrm>
            <a:off x="1587262" y="3611991"/>
            <a:ext cx="9313740" cy="1015663"/>
          </a:xfrm>
          <a:prstGeom prst="rect">
            <a:avLst/>
          </a:prstGeom>
          <a:noFill/>
        </p:spPr>
        <p:txBody>
          <a:bodyPr wrap="square" rtlCol="0">
            <a:spAutoFit/>
          </a:bodyPr>
          <a:lstStyle/>
          <a:p>
            <a:r>
              <a:rPr lang="en-US" sz="2400" dirty="0">
                <a:latin typeface="Century Gothic" panose="020B0502020202020204" pitchFamily="34" charset="0"/>
              </a:rPr>
              <a:t> </a:t>
            </a:r>
            <a:r>
              <a:rPr lang="en-US" sz="2400" dirty="0">
                <a:latin typeface="Century Gothic" panose="020B0502020202020204" pitchFamily="34" charset="0"/>
                <a:cs typeface="Helvetica"/>
              </a:rPr>
              <a:t>is the sizing, spacing, and placement of contents in design</a:t>
            </a:r>
            <a:r>
              <a:rPr lang="en-US" sz="2400" dirty="0">
                <a:latin typeface="Helvetica"/>
                <a:cs typeface="Helvetica"/>
              </a:rPr>
              <a:t>.</a:t>
            </a:r>
          </a:p>
          <a:p>
            <a:endParaRPr lang="en-US" dirty="0"/>
          </a:p>
          <a:p>
            <a:endParaRPr lang="en-US" dirty="0"/>
          </a:p>
        </p:txBody>
      </p:sp>
    </p:spTree>
    <p:extLst>
      <p:ext uri="{BB962C8B-B14F-4D97-AF65-F5344CB8AC3E}">
        <p14:creationId xmlns:p14="http://schemas.microsoft.com/office/powerpoint/2010/main" val="1805489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0305" y="1966338"/>
            <a:ext cx="8637921" cy="1754327"/>
          </a:xfrm>
          <a:prstGeom prst="rect">
            <a:avLst/>
          </a:prstGeom>
          <a:noFill/>
        </p:spPr>
        <p:txBody>
          <a:bodyPr wrap="square" rtlCol="0">
            <a:spAutoFit/>
          </a:bodyPr>
          <a:lstStyle/>
          <a:p>
            <a:r>
              <a:rPr lang="en-US" sz="5400" dirty="0">
                <a:latin typeface="Century Gothic" panose="020B0502020202020204" pitchFamily="34" charset="0"/>
                <a:cs typeface="Helvetica"/>
              </a:rPr>
              <a:t>Features of An Effective </a:t>
            </a:r>
          </a:p>
          <a:p>
            <a:r>
              <a:rPr lang="en-US" sz="5400" dirty="0">
                <a:latin typeface="Century Gothic" panose="020B0502020202020204" pitchFamily="34" charset="0"/>
                <a:cs typeface="Helvetica"/>
              </a:rPr>
              <a:t>Website Layout</a:t>
            </a:r>
          </a:p>
        </p:txBody>
      </p:sp>
      <p:cxnSp>
        <p:nvCxnSpPr>
          <p:cNvPr id="4" name="Straight Connector 3"/>
          <p:cNvCxnSpPr/>
          <p:nvPr/>
        </p:nvCxnSpPr>
        <p:spPr>
          <a:xfrm>
            <a:off x="1640305" y="3720664"/>
            <a:ext cx="876051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470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9733" y="188622"/>
            <a:ext cx="6940513" cy="2000548"/>
          </a:xfrm>
          <a:prstGeom prst="rect">
            <a:avLst/>
          </a:prstGeom>
          <a:noFill/>
        </p:spPr>
        <p:txBody>
          <a:bodyPr wrap="square" rtlCol="0">
            <a:spAutoFit/>
          </a:bodyPr>
          <a:lstStyle/>
          <a:p>
            <a:r>
              <a:rPr lang="en-US" sz="3200" b="1" dirty="0">
                <a:latin typeface="Century Gothic" panose="020B0502020202020204" pitchFamily="34" charset="0"/>
                <a:cs typeface="Helvetica"/>
              </a:rPr>
              <a:t>FOCUS</a:t>
            </a:r>
            <a:endParaRPr lang="en-US" dirty="0">
              <a:latin typeface="Century Gothic" panose="020B0502020202020204" pitchFamily="34" charset="0"/>
            </a:endParaRPr>
          </a:p>
          <a:p>
            <a:r>
              <a:rPr lang="en-US" sz="2000" dirty="0">
                <a:latin typeface="Century Gothic" panose="020B0502020202020204" pitchFamily="34" charset="0"/>
                <a:cs typeface="Helvetica"/>
              </a:rPr>
              <a:t>showing users what need to look first</a:t>
            </a:r>
          </a:p>
          <a:p>
            <a:endParaRPr lang="en-US" dirty="0">
              <a:latin typeface="Century Gothic" panose="020B0502020202020204" pitchFamily="34" charset="0"/>
            </a:endParaRPr>
          </a:p>
          <a:p>
            <a:endParaRPr lang="en-US" dirty="0"/>
          </a:p>
          <a:p>
            <a:r>
              <a:rPr lang="en-US" dirty="0"/>
              <a:t>  </a:t>
            </a:r>
          </a:p>
          <a:p>
            <a:endParaRPr lang="en-US" dirty="0"/>
          </a:p>
        </p:txBody>
      </p:sp>
      <p:pic>
        <p:nvPicPr>
          <p:cNvPr id="3" name="Picture 2" descr="Screen Shot 2014-10-09 at 2.33.32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2894" y="1214156"/>
            <a:ext cx="8562482" cy="4993481"/>
          </a:xfrm>
          <a:prstGeom prst="rect">
            <a:avLst/>
          </a:prstGeom>
        </p:spPr>
      </p:pic>
      <p:sp>
        <p:nvSpPr>
          <p:cNvPr id="4" name="TextBox 3"/>
          <p:cNvSpPr txBox="1"/>
          <p:nvPr/>
        </p:nvSpPr>
        <p:spPr>
          <a:xfrm>
            <a:off x="1762894" y="6207637"/>
            <a:ext cx="8562482" cy="646331"/>
          </a:xfrm>
          <a:prstGeom prst="rect">
            <a:avLst/>
          </a:prstGeom>
          <a:noFill/>
        </p:spPr>
        <p:txBody>
          <a:bodyPr wrap="square" rtlCol="0">
            <a:spAutoFit/>
          </a:bodyPr>
          <a:lstStyle/>
          <a:p>
            <a:r>
              <a:rPr lang="en-US" i="1" dirty="0">
                <a:latin typeface="Century Gothic" panose="020B0502020202020204" pitchFamily="34" charset="0"/>
                <a:cs typeface="Helvetica"/>
              </a:rPr>
              <a:t>Good Example :  Users will first focus on the center which contains the tagline of the company.   </a:t>
            </a:r>
          </a:p>
        </p:txBody>
      </p:sp>
      <p:sp>
        <p:nvSpPr>
          <p:cNvPr id="5" name="TextBox 4"/>
          <p:cNvSpPr txBox="1"/>
          <p:nvPr/>
        </p:nvSpPr>
        <p:spPr>
          <a:xfrm>
            <a:off x="8318418" y="5884471"/>
            <a:ext cx="4013915" cy="646331"/>
          </a:xfrm>
          <a:prstGeom prst="rect">
            <a:avLst/>
          </a:prstGeom>
          <a:noFill/>
        </p:spPr>
        <p:txBody>
          <a:bodyPr wrap="square" rtlCol="0">
            <a:spAutoFit/>
          </a:bodyPr>
          <a:lstStyle/>
          <a:p>
            <a:r>
              <a:rPr lang="en-US" i="1" dirty="0" smtClean="0"/>
              <a:t>(</a:t>
            </a:r>
            <a:r>
              <a:rPr lang="en-GB" i="1" dirty="0" smtClean="0"/>
              <a:t>Screenshot </a:t>
            </a:r>
            <a:r>
              <a:rPr lang="en-GB" i="1" dirty="0"/>
              <a:t>of foreverheavy.com, 2011)</a:t>
            </a:r>
          </a:p>
          <a:p>
            <a:r>
              <a:rPr lang="en-US" i="1" dirty="0" smtClean="0"/>
              <a:t> </a:t>
            </a:r>
            <a:endParaRPr lang="en-US" i="1" dirty="0"/>
          </a:p>
        </p:txBody>
      </p:sp>
    </p:spTree>
    <p:extLst>
      <p:ext uri="{BB962C8B-B14F-4D97-AF65-F5344CB8AC3E}">
        <p14:creationId xmlns:p14="http://schemas.microsoft.com/office/powerpoint/2010/main" val="1826792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09 at 2.43.52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909" y="665440"/>
            <a:ext cx="8512187" cy="5157788"/>
          </a:xfrm>
          <a:prstGeom prst="rect">
            <a:avLst/>
          </a:prstGeom>
        </p:spPr>
      </p:pic>
      <p:sp>
        <p:nvSpPr>
          <p:cNvPr id="3" name="TextBox 2"/>
          <p:cNvSpPr txBox="1"/>
          <p:nvPr/>
        </p:nvSpPr>
        <p:spPr>
          <a:xfrm>
            <a:off x="1539018" y="6197920"/>
            <a:ext cx="8399027" cy="369332"/>
          </a:xfrm>
          <a:prstGeom prst="rect">
            <a:avLst/>
          </a:prstGeom>
          <a:noFill/>
        </p:spPr>
        <p:txBody>
          <a:bodyPr wrap="square" rtlCol="0">
            <a:spAutoFit/>
          </a:bodyPr>
          <a:lstStyle/>
          <a:p>
            <a:pPr lvl="1"/>
            <a:r>
              <a:rPr lang="en-US" i="1" dirty="0">
                <a:latin typeface="Century Gothic" panose="020B0502020202020204" pitchFamily="34" charset="0"/>
                <a:cs typeface="Helvetica"/>
              </a:rPr>
              <a:t>Bad Example : Users wouldn’t know where and what to look first.</a:t>
            </a:r>
          </a:p>
        </p:txBody>
      </p:sp>
      <p:sp>
        <p:nvSpPr>
          <p:cNvPr id="4" name="Rectangle 3"/>
          <p:cNvSpPr/>
          <p:nvPr/>
        </p:nvSpPr>
        <p:spPr>
          <a:xfrm>
            <a:off x="4823976" y="3244334"/>
            <a:ext cx="2544048" cy="369332"/>
          </a:xfrm>
          <a:prstGeom prst="rect">
            <a:avLst/>
          </a:prstGeom>
        </p:spPr>
        <p:txBody>
          <a:bodyPr wrap="none">
            <a:spAutoFit/>
          </a:bodyPr>
          <a:lstStyle/>
          <a:p>
            <a:r>
              <a:rPr lang="en-US" b="1" dirty="0" err="1"/>
              <a:t>yvettesbridalformal.com</a:t>
            </a:r>
            <a:endParaRPr lang="en-US" dirty="0"/>
          </a:p>
        </p:txBody>
      </p:sp>
      <p:sp>
        <p:nvSpPr>
          <p:cNvPr id="5" name="Rectangle 4"/>
          <p:cNvSpPr/>
          <p:nvPr/>
        </p:nvSpPr>
        <p:spPr>
          <a:xfrm>
            <a:off x="4823976" y="3244334"/>
            <a:ext cx="2544048" cy="369332"/>
          </a:xfrm>
          <a:prstGeom prst="rect">
            <a:avLst/>
          </a:prstGeom>
        </p:spPr>
        <p:txBody>
          <a:bodyPr wrap="none">
            <a:spAutoFit/>
          </a:bodyPr>
          <a:lstStyle/>
          <a:p>
            <a:r>
              <a:rPr lang="en-US" b="1" dirty="0" err="1"/>
              <a:t>yvettesbridalformal.com</a:t>
            </a:r>
            <a:endParaRPr lang="en-US" dirty="0"/>
          </a:p>
        </p:txBody>
      </p:sp>
      <p:sp>
        <p:nvSpPr>
          <p:cNvPr id="6" name="Rectangle 5"/>
          <p:cNvSpPr/>
          <p:nvPr/>
        </p:nvSpPr>
        <p:spPr>
          <a:xfrm>
            <a:off x="8424152" y="5799448"/>
            <a:ext cx="3405869" cy="369332"/>
          </a:xfrm>
          <a:prstGeom prst="rect">
            <a:avLst/>
          </a:prstGeom>
        </p:spPr>
        <p:txBody>
          <a:bodyPr wrap="none">
            <a:spAutoFit/>
          </a:bodyPr>
          <a:lstStyle/>
          <a:p>
            <a:r>
              <a:rPr lang="en-GB" dirty="0"/>
              <a:t>(</a:t>
            </a:r>
            <a:r>
              <a:rPr lang="en-GB" i="1" dirty="0"/>
              <a:t>Screenshot of arngren.net , 2004)</a:t>
            </a:r>
          </a:p>
        </p:txBody>
      </p:sp>
    </p:spTree>
    <p:extLst>
      <p:ext uri="{BB962C8B-B14F-4D97-AF65-F5344CB8AC3E}">
        <p14:creationId xmlns:p14="http://schemas.microsoft.com/office/powerpoint/2010/main" val="1792026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8023" y="226349"/>
            <a:ext cx="8876816" cy="1200329"/>
          </a:xfrm>
          <a:prstGeom prst="rect">
            <a:avLst/>
          </a:prstGeom>
          <a:noFill/>
        </p:spPr>
        <p:txBody>
          <a:bodyPr wrap="square" rtlCol="0">
            <a:spAutoFit/>
          </a:bodyPr>
          <a:lstStyle/>
          <a:p>
            <a:r>
              <a:rPr lang="en-US" sz="3200" b="1" dirty="0">
                <a:latin typeface="Century Gothic" panose="020B0502020202020204" pitchFamily="34" charset="0"/>
                <a:cs typeface="Helvetica"/>
              </a:rPr>
              <a:t>FLOW</a:t>
            </a:r>
          </a:p>
          <a:p>
            <a:r>
              <a:rPr lang="en-US" sz="2000" dirty="0">
                <a:latin typeface="Century Gothic" panose="020B0502020202020204" pitchFamily="34" charset="0"/>
                <a:cs typeface="Helvetica"/>
              </a:rPr>
              <a:t>Ability to create a clear path through the surface, leading the user’s eye to flow smoothly for easier search of elements they need. </a:t>
            </a:r>
            <a:endParaRPr lang="en-US" dirty="0">
              <a:latin typeface="Century Gothic" panose="020B0502020202020204" pitchFamily="34" charset="0"/>
            </a:endParaRPr>
          </a:p>
        </p:txBody>
      </p:sp>
      <p:pic>
        <p:nvPicPr>
          <p:cNvPr id="4" name="Picture 3" descr="Screen Shot 2014-10-09 at 5.58.12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3759" y="1482006"/>
            <a:ext cx="8528085" cy="5092763"/>
          </a:xfrm>
          <a:prstGeom prst="rect">
            <a:avLst/>
          </a:prstGeom>
        </p:spPr>
      </p:pic>
      <p:sp>
        <p:nvSpPr>
          <p:cNvPr id="3" name="Rectangle 2"/>
          <p:cNvSpPr/>
          <p:nvPr/>
        </p:nvSpPr>
        <p:spPr>
          <a:xfrm>
            <a:off x="8286554" y="6509826"/>
            <a:ext cx="4021357" cy="369332"/>
          </a:xfrm>
          <a:prstGeom prst="rect">
            <a:avLst/>
          </a:prstGeom>
        </p:spPr>
        <p:txBody>
          <a:bodyPr wrap="none">
            <a:spAutoFit/>
          </a:bodyPr>
          <a:lstStyle/>
          <a:p>
            <a:r>
              <a:rPr lang="en-GB" i="1" dirty="0" smtClean="0"/>
              <a:t>(Screenshot </a:t>
            </a:r>
            <a:r>
              <a:rPr lang="en-GB" i="1" dirty="0"/>
              <a:t>of keithcakes.com.au, 2014) </a:t>
            </a:r>
          </a:p>
        </p:txBody>
      </p:sp>
    </p:spTree>
    <p:extLst>
      <p:ext uri="{BB962C8B-B14F-4D97-AF65-F5344CB8AC3E}">
        <p14:creationId xmlns:p14="http://schemas.microsoft.com/office/powerpoint/2010/main" val="2303313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SURFING-THE-WEB-MAN-faceboo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4572000"/>
          </a:xfrm>
          <a:prstGeom prst="rect">
            <a:avLst/>
          </a:prstGeom>
        </p:spPr>
      </p:pic>
      <p:sp>
        <p:nvSpPr>
          <p:cNvPr id="2" name="Title 1"/>
          <p:cNvSpPr>
            <a:spLocks noGrp="1"/>
          </p:cNvSpPr>
          <p:nvPr>
            <p:ph type="title"/>
          </p:nvPr>
        </p:nvSpPr>
        <p:spPr>
          <a:xfrm>
            <a:off x="2176583" y="4302016"/>
            <a:ext cx="8229600" cy="2628533"/>
          </a:xfrm>
        </p:spPr>
        <p:txBody>
          <a:bodyPr>
            <a:noAutofit/>
          </a:bodyPr>
          <a:lstStyle/>
          <a:p>
            <a:pPr algn="just"/>
            <a:r>
              <a:rPr lang="en-US" sz="2800" dirty="0">
                <a:solidFill>
                  <a:schemeClr val="tx2">
                    <a:lumMod val="75000"/>
                  </a:schemeClr>
                </a:solidFill>
                <a:latin typeface="Century Gothic"/>
                <a:cs typeface="Century Gothic"/>
              </a:rPr>
              <a:t>Font and the spacing between letters can impact how reader feel when reading on a website. </a:t>
            </a:r>
            <a:endParaRPr lang="en-US" dirty="0">
              <a:solidFill>
                <a:schemeClr val="tx2">
                  <a:lumMod val="75000"/>
                </a:schemeClr>
              </a:solidFill>
              <a:latin typeface="Century Gothic"/>
              <a:cs typeface="Century Gothic"/>
            </a:endParaRPr>
          </a:p>
        </p:txBody>
      </p:sp>
      <p:sp>
        <p:nvSpPr>
          <p:cNvPr id="3" name="Rectangle 2"/>
          <p:cNvSpPr/>
          <p:nvPr/>
        </p:nvSpPr>
        <p:spPr>
          <a:xfrm>
            <a:off x="6955445" y="4302016"/>
            <a:ext cx="3853619" cy="369332"/>
          </a:xfrm>
          <a:prstGeom prst="rect">
            <a:avLst/>
          </a:prstGeom>
        </p:spPr>
        <p:txBody>
          <a:bodyPr wrap="none">
            <a:spAutoFit/>
          </a:bodyPr>
          <a:lstStyle/>
          <a:p>
            <a:r>
              <a:rPr lang="en-US" i="1" dirty="0" smtClean="0"/>
              <a:t>(Image </a:t>
            </a:r>
            <a:r>
              <a:rPr lang="en-US" i="1" dirty="0"/>
              <a:t>taken from huffpost.com, </a:t>
            </a:r>
            <a:r>
              <a:rPr lang="en-US" i="1" dirty="0" smtClean="0"/>
              <a:t>2014)</a:t>
            </a:r>
            <a:endParaRPr lang="en-US" i="1" dirty="0"/>
          </a:p>
        </p:txBody>
      </p:sp>
    </p:spTree>
    <p:extLst>
      <p:ext uri="{BB962C8B-B14F-4D97-AF65-F5344CB8AC3E}">
        <p14:creationId xmlns:p14="http://schemas.microsoft.com/office/powerpoint/2010/main" val="1079618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ver1.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4812" y="0"/>
            <a:ext cx="4601862" cy="6858000"/>
          </a:xfrm>
          <a:prstGeom prst="rect">
            <a:avLst/>
          </a:prstGeom>
        </p:spPr>
      </p:pic>
      <p:sp>
        <p:nvSpPr>
          <p:cNvPr id="3" name="TextBox 2"/>
          <p:cNvSpPr txBox="1"/>
          <p:nvPr/>
        </p:nvSpPr>
        <p:spPr>
          <a:xfrm>
            <a:off x="5836674" y="1050843"/>
            <a:ext cx="4673752" cy="4801314"/>
          </a:xfrm>
          <a:prstGeom prst="rect">
            <a:avLst/>
          </a:prstGeom>
          <a:noFill/>
        </p:spPr>
        <p:txBody>
          <a:bodyPr wrap="square" rtlCol="0">
            <a:spAutoFit/>
          </a:bodyPr>
          <a:lstStyle/>
          <a:p>
            <a:r>
              <a:rPr lang="en-US" dirty="0">
                <a:latin typeface="Century Gothic" panose="020B0502020202020204" pitchFamily="34" charset="0"/>
                <a:cs typeface="Helvetica"/>
              </a:rPr>
              <a:t>As you can see in the annotated screenshot on left, there is a natural reading down the page. This is great as users are more likely to see all the content and less likely to miss important information.</a:t>
            </a:r>
          </a:p>
          <a:p>
            <a:endParaRPr lang="en-US" dirty="0">
              <a:latin typeface="Century Gothic" panose="020B0502020202020204" pitchFamily="34" charset="0"/>
              <a:cs typeface="Helvetica"/>
            </a:endParaRPr>
          </a:p>
          <a:p>
            <a:pPr marL="285750" indent="-285750">
              <a:buFont typeface="Arial"/>
              <a:buChar char="•"/>
            </a:pPr>
            <a:r>
              <a:rPr lang="en-US" dirty="0">
                <a:latin typeface="Century Gothic" panose="020B0502020202020204" pitchFamily="34" charset="0"/>
                <a:cs typeface="Helvetica"/>
              </a:rPr>
              <a:t>Notice the use of images to draw the attention of the visitor towards the next section which can be seen in points 2, 3, 4, 5 and 6.</a:t>
            </a:r>
          </a:p>
          <a:p>
            <a:pPr marL="285750" indent="-285750">
              <a:buFont typeface="Arial"/>
              <a:buChar char="•"/>
            </a:pPr>
            <a:r>
              <a:rPr lang="en-US" dirty="0">
                <a:latin typeface="Century Gothic" panose="020B0502020202020204" pitchFamily="34" charset="0"/>
                <a:cs typeface="Helvetica"/>
              </a:rPr>
              <a:t>The use of typography helps take the user to the next sections as seen in 3, 7, 8 and 10.</a:t>
            </a:r>
          </a:p>
          <a:p>
            <a:pPr marL="285750" indent="-285750">
              <a:buFont typeface="Arial"/>
              <a:buChar char="•"/>
            </a:pPr>
            <a:r>
              <a:rPr lang="en-US" dirty="0">
                <a:latin typeface="Century Gothic" panose="020B0502020202020204" pitchFamily="34" charset="0"/>
                <a:cs typeface="Helvetica"/>
              </a:rPr>
              <a:t>The horizontal red lines help to define sections creating a natural reading order </a:t>
            </a:r>
            <a:r>
              <a:rPr lang="en-US" dirty="0" err="1">
                <a:latin typeface="Century Gothic" panose="020B0502020202020204" pitchFamily="34" charset="0"/>
                <a:cs typeface="Helvetica"/>
              </a:rPr>
              <a:t>Â</a:t>
            </a:r>
            <a:r>
              <a:rPr lang="en-US" dirty="0">
                <a:latin typeface="Century Gothic" panose="020B0502020202020204" pitchFamily="34" charset="0"/>
                <a:cs typeface="Helvetica"/>
              </a:rPr>
              <a:t> from left to right.</a:t>
            </a:r>
          </a:p>
        </p:txBody>
      </p:sp>
      <p:sp>
        <p:nvSpPr>
          <p:cNvPr id="4" name="Rectangle 3"/>
          <p:cNvSpPr/>
          <p:nvPr/>
        </p:nvSpPr>
        <p:spPr>
          <a:xfrm>
            <a:off x="5836674" y="6488668"/>
            <a:ext cx="4160178" cy="369332"/>
          </a:xfrm>
          <a:prstGeom prst="rect">
            <a:avLst/>
          </a:prstGeom>
        </p:spPr>
        <p:txBody>
          <a:bodyPr wrap="none">
            <a:spAutoFit/>
          </a:bodyPr>
          <a:lstStyle/>
          <a:p>
            <a:r>
              <a:rPr lang="en-GB" i="1" dirty="0"/>
              <a:t>(Screenshot of inspectelement.com, 2009)</a:t>
            </a:r>
          </a:p>
        </p:txBody>
      </p:sp>
    </p:spTree>
    <p:extLst>
      <p:ext uri="{BB962C8B-B14F-4D97-AF65-F5344CB8AC3E}">
        <p14:creationId xmlns:p14="http://schemas.microsoft.com/office/powerpoint/2010/main" val="4196933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360" y="280565"/>
            <a:ext cx="8427775" cy="1200329"/>
          </a:xfrm>
          <a:prstGeom prst="rect">
            <a:avLst/>
          </a:prstGeom>
          <a:noFill/>
        </p:spPr>
        <p:txBody>
          <a:bodyPr wrap="square" rtlCol="0">
            <a:spAutoFit/>
          </a:bodyPr>
          <a:lstStyle/>
          <a:p>
            <a:r>
              <a:rPr lang="en-US" sz="3200" b="1" dirty="0">
                <a:latin typeface="Century Gothic" panose="020B0502020202020204" pitchFamily="34" charset="0"/>
                <a:cs typeface="Helvetica"/>
              </a:rPr>
              <a:t>GROUPING</a:t>
            </a:r>
          </a:p>
          <a:p>
            <a:r>
              <a:rPr lang="en-US" sz="2000" dirty="0">
                <a:latin typeface="Century Gothic" panose="020B0502020202020204" pitchFamily="34" charset="0"/>
                <a:cs typeface="Helvetica"/>
              </a:rPr>
              <a:t>Content and elements that are related to each other are grouped together while unrelated contents are separated</a:t>
            </a:r>
            <a:r>
              <a:rPr lang="en-US" sz="2000" dirty="0">
                <a:latin typeface="Helvetica"/>
                <a:cs typeface="Helvetica"/>
              </a:rPr>
              <a:t>. </a:t>
            </a:r>
          </a:p>
        </p:txBody>
      </p:sp>
      <p:pic>
        <p:nvPicPr>
          <p:cNvPr id="5" name="Picture 4" descr="Screen Shot 2014-10-09 at 6.33.4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616" y="1730227"/>
            <a:ext cx="8575053" cy="2494919"/>
          </a:xfrm>
          <a:prstGeom prst="rect">
            <a:avLst/>
          </a:prstGeom>
        </p:spPr>
      </p:pic>
      <p:sp>
        <p:nvSpPr>
          <p:cNvPr id="6" name="TextBox 5"/>
          <p:cNvSpPr txBox="1"/>
          <p:nvPr/>
        </p:nvSpPr>
        <p:spPr>
          <a:xfrm>
            <a:off x="1800616" y="4773464"/>
            <a:ext cx="4048632" cy="1200329"/>
          </a:xfrm>
          <a:prstGeom prst="rect">
            <a:avLst/>
          </a:prstGeom>
          <a:noFill/>
        </p:spPr>
        <p:txBody>
          <a:bodyPr wrap="square" rtlCol="0">
            <a:spAutoFit/>
          </a:bodyPr>
          <a:lstStyle/>
          <a:p>
            <a:pPr marL="285750" indent="-285750" algn="just">
              <a:buFont typeface="Arial"/>
              <a:buChar char="•"/>
            </a:pPr>
            <a:r>
              <a:rPr lang="en-US" dirty="0">
                <a:latin typeface="Century Gothic" panose="020B0502020202020204" pitchFamily="34" charset="0"/>
                <a:cs typeface="Helvetica"/>
              </a:rPr>
              <a:t>The contents on the left is not cluttered but the elements are not logically grouped, so the effect is weak. </a:t>
            </a:r>
          </a:p>
        </p:txBody>
      </p:sp>
      <p:sp>
        <p:nvSpPr>
          <p:cNvPr id="7" name="TextBox 6"/>
          <p:cNvSpPr txBox="1"/>
          <p:nvPr/>
        </p:nvSpPr>
        <p:spPr>
          <a:xfrm>
            <a:off x="6251596" y="4773465"/>
            <a:ext cx="4124073" cy="1200329"/>
          </a:xfrm>
          <a:prstGeom prst="rect">
            <a:avLst/>
          </a:prstGeom>
          <a:noFill/>
        </p:spPr>
        <p:txBody>
          <a:bodyPr wrap="square" rtlCol="0">
            <a:spAutoFit/>
          </a:bodyPr>
          <a:lstStyle/>
          <a:p>
            <a:pPr marL="285750" indent="-285750" algn="just">
              <a:buFont typeface="Arial"/>
              <a:buChar char="•"/>
            </a:pPr>
            <a:r>
              <a:rPr lang="en-US" dirty="0">
                <a:latin typeface="Century Gothic" panose="020B0502020202020204" pitchFamily="34" charset="0"/>
                <a:cs typeface="Helvetica"/>
              </a:rPr>
              <a:t>The grouping of elements in the contents on the right is more logical and has a more pleasing visual effect.</a:t>
            </a:r>
          </a:p>
        </p:txBody>
      </p:sp>
      <p:sp>
        <p:nvSpPr>
          <p:cNvPr id="3" name="Rectangle 2"/>
          <p:cNvSpPr/>
          <p:nvPr/>
        </p:nvSpPr>
        <p:spPr>
          <a:xfrm>
            <a:off x="3824932" y="4157538"/>
            <a:ext cx="4557145" cy="369332"/>
          </a:xfrm>
          <a:prstGeom prst="rect">
            <a:avLst/>
          </a:prstGeom>
        </p:spPr>
        <p:txBody>
          <a:bodyPr wrap="none">
            <a:spAutoFit/>
          </a:bodyPr>
          <a:lstStyle/>
          <a:p>
            <a:r>
              <a:rPr lang="en-GB" i="1" dirty="0" smtClean="0"/>
              <a:t>(Screenshots of webdesignerdepot.com, 2010)</a:t>
            </a:r>
            <a:endParaRPr lang="en-GB" i="1" dirty="0"/>
          </a:p>
        </p:txBody>
      </p:sp>
    </p:spTree>
    <p:extLst>
      <p:ext uri="{BB962C8B-B14F-4D97-AF65-F5344CB8AC3E}">
        <p14:creationId xmlns:p14="http://schemas.microsoft.com/office/powerpoint/2010/main" val="589261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761" y="6243579"/>
            <a:ext cx="7502678" cy="369332"/>
          </a:xfrm>
          <a:prstGeom prst="rect">
            <a:avLst/>
          </a:prstGeom>
          <a:noFill/>
        </p:spPr>
        <p:txBody>
          <a:bodyPr wrap="square" rtlCol="0">
            <a:spAutoFit/>
          </a:bodyPr>
          <a:lstStyle/>
          <a:p>
            <a:r>
              <a:rPr lang="en-US" i="1" dirty="0">
                <a:latin typeface="Century Gothic" panose="020B0502020202020204" pitchFamily="34" charset="0"/>
                <a:cs typeface="Helvetica"/>
              </a:rPr>
              <a:t>Good Example: Related contents are well grouped together.    </a:t>
            </a:r>
          </a:p>
        </p:txBody>
      </p:sp>
      <p:pic>
        <p:nvPicPr>
          <p:cNvPr id="3" name="Picture 2" descr="Screen Shot 2014-10-09 at 6.15.36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5761" y="754978"/>
            <a:ext cx="8625348" cy="5119271"/>
          </a:xfrm>
          <a:prstGeom prst="rect">
            <a:avLst/>
          </a:prstGeom>
        </p:spPr>
      </p:pic>
      <p:sp>
        <p:nvSpPr>
          <p:cNvPr id="4" name="Rectangle 3"/>
          <p:cNvSpPr/>
          <p:nvPr/>
        </p:nvSpPr>
        <p:spPr>
          <a:xfrm>
            <a:off x="7740961" y="5784094"/>
            <a:ext cx="3948004" cy="369332"/>
          </a:xfrm>
          <a:prstGeom prst="rect">
            <a:avLst/>
          </a:prstGeom>
        </p:spPr>
        <p:txBody>
          <a:bodyPr wrap="none">
            <a:spAutoFit/>
          </a:bodyPr>
          <a:lstStyle/>
          <a:p>
            <a:r>
              <a:rPr lang="en-GB" dirty="0"/>
              <a:t>(</a:t>
            </a:r>
            <a:r>
              <a:rPr lang="en-GB" i="1" dirty="0"/>
              <a:t>Screenshot of theworkcycle.com, 2011</a:t>
            </a:r>
            <a:r>
              <a:rPr lang="en-GB" dirty="0"/>
              <a:t>)</a:t>
            </a:r>
          </a:p>
        </p:txBody>
      </p:sp>
    </p:spTree>
    <p:extLst>
      <p:ext uri="{BB962C8B-B14F-4D97-AF65-F5344CB8AC3E}">
        <p14:creationId xmlns:p14="http://schemas.microsoft.com/office/powerpoint/2010/main" val="1118032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09 at 2.43.52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0616" y="716766"/>
            <a:ext cx="8587627" cy="4977426"/>
          </a:xfrm>
          <a:prstGeom prst="rect">
            <a:avLst/>
          </a:prstGeom>
        </p:spPr>
      </p:pic>
      <p:sp>
        <p:nvSpPr>
          <p:cNvPr id="5" name="TextBox 4"/>
          <p:cNvSpPr txBox="1"/>
          <p:nvPr/>
        </p:nvSpPr>
        <p:spPr>
          <a:xfrm>
            <a:off x="1800616" y="6067971"/>
            <a:ext cx="8688215" cy="646331"/>
          </a:xfrm>
          <a:prstGeom prst="rect">
            <a:avLst/>
          </a:prstGeom>
          <a:noFill/>
        </p:spPr>
        <p:txBody>
          <a:bodyPr wrap="square" rtlCol="0">
            <a:spAutoFit/>
          </a:bodyPr>
          <a:lstStyle/>
          <a:p>
            <a:r>
              <a:rPr lang="en-US" i="1" dirty="0">
                <a:latin typeface="Century Gothic" panose="020B0502020202020204" pitchFamily="34" charset="0"/>
                <a:cs typeface="Helvetica"/>
              </a:rPr>
              <a:t>Bad Example : Contents are scattered all over the webpage without proper grouping of contents</a:t>
            </a:r>
            <a:r>
              <a:rPr lang="en-US" dirty="0">
                <a:latin typeface="Century Gothic" panose="020B0502020202020204" pitchFamily="34" charset="0"/>
              </a:rPr>
              <a:t>. </a:t>
            </a:r>
          </a:p>
        </p:txBody>
      </p:sp>
      <p:sp>
        <p:nvSpPr>
          <p:cNvPr id="3" name="Rectangle 2"/>
          <p:cNvSpPr/>
          <p:nvPr/>
        </p:nvSpPr>
        <p:spPr>
          <a:xfrm>
            <a:off x="7696194" y="5634244"/>
            <a:ext cx="3405869" cy="369332"/>
          </a:xfrm>
          <a:prstGeom prst="rect">
            <a:avLst/>
          </a:prstGeom>
        </p:spPr>
        <p:txBody>
          <a:bodyPr wrap="none">
            <a:spAutoFit/>
          </a:bodyPr>
          <a:lstStyle/>
          <a:p>
            <a:r>
              <a:rPr lang="en-GB" i="1" dirty="0" smtClean="0"/>
              <a:t>(Screenshot </a:t>
            </a:r>
            <a:r>
              <a:rPr lang="en-GB" i="1" dirty="0"/>
              <a:t>of arngren.net , </a:t>
            </a:r>
            <a:r>
              <a:rPr lang="en-GB" i="1" dirty="0" smtClean="0"/>
              <a:t>2011)</a:t>
            </a:r>
            <a:endParaRPr lang="en-US" i="1" dirty="0"/>
          </a:p>
        </p:txBody>
      </p:sp>
    </p:spTree>
    <p:extLst>
      <p:ext uri="{BB962C8B-B14F-4D97-AF65-F5344CB8AC3E}">
        <p14:creationId xmlns:p14="http://schemas.microsoft.com/office/powerpoint/2010/main" val="1580716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307" y="221334"/>
            <a:ext cx="8876816" cy="1200329"/>
          </a:xfrm>
          <a:prstGeom prst="rect">
            <a:avLst/>
          </a:prstGeom>
          <a:noFill/>
        </p:spPr>
        <p:txBody>
          <a:bodyPr wrap="square" rtlCol="0">
            <a:spAutoFit/>
          </a:bodyPr>
          <a:lstStyle/>
          <a:p>
            <a:r>
              <a:rPr lang="en-US" sz="3200" b="1" dirty="0">
                <a:latin typeface="Century Gothic" panose="020B0502020202020204" pitchFamily="34" charset="0"/>
                <a:cs typeface="Helvetica"/>
              </a:rPr>
              <a:t>EMPHASIS</a:t>
            </a:r>
          </a:p>
          <a:p>
            <a:r>
              <a:rPr lang="en-US" sz="2000" dirty="0">
                <a:latin typeface="Century Gothic" panose="020B0502020202020204" pitchFamily="34" charset="0"/>
                <a:cs typeface="Helvetica"/>
              </a:rPr>
              <a:t>Different content and elements are highlighted according to their relative importance by the size, </a:t>
            </a:r>
            <a:r>
              <a:rPr lang="en-US" sz="2000" dirty="0" err="1">
                <a:latin typeface="Century Gothic" panose="020B0502020202020204" pitchFamily="34" charset="0"/>
                <a:cs typeface="Helvetica"/>
              </a:rPr>
              <a:t>colour</a:t>
            </a:r>
            <a:r>
              <a:rPr lang="en-US" sz="2000" dirty="0">
                <a:latin typeface="Century Gothic" panose="020B0502020202020204" pitchFamily="34" charset="0"/>
                <a:cs typeface="Helvetica"/>
              </a:rPr>
              <a:t> contrast and placement.</a:t>
            </a:r>
          </a:p>
        </p:txBody>
      </p:sp>
      <p:pic>
        <p:nvPicPr>
          <p:cNvPr id="3" name="Picture 2" descr="Screen Shot 2014-10-09 at 6.44.1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5468" y="1535464"/>
            <a:ext cx="8650494" cy="4437585"/>
          </a:xfrm>
          <a:prstGeom prst="rect">
            <a:avLst/>
          </a:prstGeom>
        </p:spPr>
      </p:pic>
      <p:sp>
        <p:nvSpPr>
          <p:cNvPr id="4" name="TextBox 3"/>
          <p:cNvSpPr txBox="1"/>
          <p:nvPr/>
        </p:nvSpPr>
        <p:spPr>
          <a:xfrm>
            <a:off x="1662307" y="6161370"/>
            <a:ext cx="8876816" cy="646331"/>
          </a:xfrm>
          <a:prstGeom prst="rect">
            <a:avLst/>
          </a:prstGeom>
          <a:noFill/>
        </p:spPr>
        <p:txBody>
          <a:bodyPr wrap="square" rtlCol="0">
            <a:spAutoFit/>
          </a:bodyPr>
          <a:lstStyle/>
          <a:p>
            <a:r>
              <a:rPr lang="en-US" i="1" dirty="0">
                <a:latin typeface="Century Gothic" panose="020B0502020202020204" pitchFamily="34" charset="0"/>
                <a:cs typeface="Helvetica"/>
              </a:rPr>
              <a:t>Good Example : By using the </a:t>
            </a:r>
            <a:r>
              <a:rPr lang="en-US" i="1" dirty="0" err="1">
                <a:latin typeface="Century Gothic" panose="020B0502020202020204" pitchFamily="34" charset="0"/>
                <a:cs typeface="Helvetica"/>
              </a:rPr>
              <a:t>colour</a:t>
            </a:r>
            <a:r>
              <a:rPr lang="en-US" i="1" dirty="0">
                <a:latin typeface="Century Gothic" panose="020B0502020202020204" pitchFamily="34" charset="0"/>
                <a:cs typeface="Helvetica"/>
              </a:rPr>
              <a:t> contrast of the banner, it has highlighted and attract users about the new collection of the brand.</a:t>
            </a:r>
          </a:p>
        </p:txBody>
      </p:sp>
      <p:sp>
        <p:nvSpPr>
          <p:cNvPr id="5" name="Rectangle 4"/>
          <p:cNvSpPr/>
          <p:nvPr/>
        </p:nvSpPr>
        <p:spPr>
          <a:xfrm>
            <a:off x="10539123" y="5049719"/>
            <a:ext cx="1375090" cy="923330"/>
          </a:xfrm>
          <a:prstGeom prst="rect">
            <a:avLst/>
          </a:prstGeom>
        </p:spPr>
        <p:txBody>
          <a:bodyPr wrap="square">
            <a:spAutoFit/>
          </a:bodyPr>
          <a:lstStyle/>
          <a:p>
            <a:r>
              <a:rPr lang="en-GB" i="1" dirty="0"/>
              <a:t>(Screenshot of iwc.com, 2010)</a:t>
            </a:r>
          </a:p>
        </p:txBody>
      </p:sp>
    </p:spTree>
    <p:extLst>
      <p:ext uri="{BB962C8B-B14F-4D97-AF65-F5344CB8AC3E}">
        <p14:creationId xmlns:p14="http://schemas.microsoft.com/office/powerpoint/2010/main" val="2437217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7499" y="359654"/>
            <a:ext cx="8743611" cy="892552"/>
          </a:xfrm>
          <a:prstGeom prst="rect">
            <a:avLst/>
          </a:prstGeom>
          <a:noFill/>
        </p:spPr>
        <p:txBody>
          <a:bodyPr wrap="square" rtlCol="0">
            <a:spAutoFit/>
          </a:bodyPr>
          <a:lstStyle/>
          <a:p>
            <a:r>
              <a:rPr lang="en-US" sz="3200" b="1" dirty="0">
                <a:latin typeface="Century Gothic" panose="020B0502020202020204" pitchFamily="34" charset="0"/>
                <a:cs typeface="Helvetica"/>
              </a:rPr>
              <a:t>ALIGNMENT </a:t>
            </a:r>
            <a:r>
              <a:rPr lang="en-US" b="1" dirty="0">
                <a:latin typeface="Century Gothic" panose="020B0502020202020204" pitchFamily="34" charset="0"/>
                <a:cs typeface="Helvetica"/>
              </a:rPr>
              <a:t> </a:t>
            </a:r>
          </a:p>
          <a:p>
            <a:r>
              <a:rPr lang="en-US" sz="2000" dirty="0">
                <a:latin typeface="Century Gothic" panose="020B0502020202020204" pitchFamily="34" charset="0"/>
                <a:cs typeface="Helvetica"/>
              </a:rPr>
              <a:t>Elements are arranged accordingly and orderly for easier access.</a:t>
            </a:r>
          </a:p>
        </p:txBody>
      </p:sp>
      <p:pic>
        <p:nvPicPr>
          <p:cNvPr id="4" name="Picture 3" descr="alignment-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5761" y="1460715"/>
            <a:ext cx="8524762" cy="4949586"/>
          </a:xfrm>
          <a:prstGeom prst="rect">
            <a:avLst/>
          </a:prstGeom>
        </p:spPr>
      </p:pic>
      <p:sp>
        <p:nvSpPr>
          <p:cNvPr id="3" name="Rectangle 2"/>
          <p:cNvSpPr/>
          <p:nvPr/>
        </p:nvSpPr>
        <p:spPr>
          <a:xfrm>
            <a:off x="7517333" y="6434144"/>
            <a:ext cx="4240713" cy="369332"/>
          </a:xfrm>
          <a:prstGeom prst="rect">
            <a:avLst/>
          </a:prstGeom>
        </p:spPr>
        <p:txBody>
          <a:bodyPr wrap="none">
            <a:spAutoFit/>
          </a:bodyPr>
          <a:lstStyle/>
          <a:p>
            <a:r>
              <a:rPr lang="en-GB" i="1" dirty="0"/>
              <a:t>(Screenshot of webmastericons.com, 2012)</a:t>
            </a:r>
          </a:p>
        </p:txBody>
      </p:sp>
    </p:spTree>
    <p:extLst>
      <p:ext uri="{BB962C8B-B14F-4D97-AF65-F5344CB8AC3E}">
        <p14:creationId xmlns:p14="http://schemas.microsoft.com/office/powerpoint/2010/main" val="3087970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09 at 7.01.38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2718" y="591017"/>
            <a:ext cx="8754107" cy="5092808"/>
          </a:xfrm>
          <a:prstGeom prst="rect">
            <a:avLst/>
          </a:prstGeom>
        </p:spPr>
      </p:pic>
      <p:sp>
        <p:nvSpPr>
          <p:cNvPr id="5" name="TextBox 4"/>
          <p:cNvSpPr txBox="1"/>
          <p:nvPr/>
        </p:nvSpPr>
        <p:spPr>
          <a:xfrm>
            <a:off x="1864704" y="6051536"/>
            <a:ext cx="8562481" cy="646331"/>
          </a:xfrm>
          <a:prstGeom prst="rect">
            <a:avLst/>
          </a:prstGeom>
          <a:noFill/>
        </p:spPr>
        <p:txBody>
          <a:bodyPr wrap="square" rtlCol="0">
            <a:spAutoFit/>
          </a:bodyPr>
          <a:lstStyle/>
          <a:p>
            <a:r>
              <a:rPr lang="en-US" i="1" dirty="0">
                <a:latin typeface="Century Gothic" panose="020B0502020202020204" pitchFamily="34" charset="0"/>
                <a:cs typeface="Helvetica"/>
              </a:rPr>
              <a:t>Good Example : The navigations and descriptions are properly aligned. Some spaces are left in between to create a clean alignment.  </a:t>
            </a:r>
          </a:p>
        </p:txBody>
      </p:sp>
      <p:sp>
        <p:nvSpPr>
          <p:cNvPr id="3" name="Rectangle 2"/>
          <p:cNvSpPr/>
          <p:nvPr/>
        </p:nvSpPr>
        <p:spPr>
          <a:xfrm>
            <a:off x="7796003" y="5606551"/>
            <a:ext cx="3940951" cy="369332"/>
          </a:xfrm>
          <a:prstGeom prst="rect">
            <a:avLst/>
          </a:prstGeom>
        </p:spPr>
        <p:txBody>
          <a:bodyPr wrap="none">
            <a:spAutoFit/>
          </a:bodyPr>
          <a:lstStyle/>
          <a:p>
            <a:r>
              <a:rPr lang="en-GB" i="1" dirty="0"/>
              <a:t>(Screenshot of stephencaver.com, 2009)</a:t>
            </a:r>
          </a:p>
        </p:txBody>
      </p:sp>
    </p:spTree>
    <p:extLst>
      <p:ext uri="{BB962C8B-B14F-4D97-AF65-F5344CB8AC3E}">
        <p14:creationId xmlns:p14="http://schemas.microsoft.com/office/powerpoint/2010/main" val="3296059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09 at 7.12.08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5761" y="573879"/>
            <a:ext cx="8549909" cy="5135096"/>
          </a:xfrm>
          <a:prstGeom prst="rect">
            <a:avLst/>
          </a:prstGeom>
        </p:spPr>
      </p:pic>
      <p:sp>
        <p:nvSpPr>
          <p:cNvPr id="4" name="TextBox 3"/>
          <p:cNvSpPr txBox="1"/>
          <p:nvPr/>
        </p:nvSpPr>
        <p:spPr>
          <a:xfrm>
            <a:off x="1825760" y="6017593"/>
            <a:ext cx="8675642" cy="646331"/>
          </a:xfrm>
          <a:prstGeom prst="rect">
            <a:avLst/>
          </a:prstGeom>
          <a:noFill/>
        </p:spPr>
        <p:txBody>
          <a:bodyPr wrap="square" rtlCol="0">
            <a:spAutoFit/>
          </a:bodyPr>
          <a:lstStyle/>
          <a:p>
            <a:r>
              <a:rPr lang="en-US" i="1" dirty="0">
                <a:latin typeface="Century Gothic" panose="020B0502020202020204" pitchFamily="34" charset="0"/>
                <a:cs typeface="Helvetica"/>
              </a:rPr>
              <a:t>Bad Example : The texts and contents are badly aligned. It looks jarring and unpleasant to users’ eyes.  </a:t>
            </a:r>
          </a:p>
        </p:txBody>
      </p:sp>
      <p:sp>
        <p:nvSpPr>
          <p:cNvPr id="3" name="Rectangle 2"/>
          <p:cNvSpPr/>
          <p:nvPr/>
        </p:nvSpPr>
        <p:spPr>
          <a:xfrm>
            <a:off x="7036151" y="5570987"/>
            <a:ext cx="3580339" cy="369332"/>
          </a:xfrm>
          <a:prstGeom prst="rect">
            <a:avLst/>
          </a:prstGeom>
        </p:spPr>
        <p:txBody>
          <a:bodyPr wrap="none">
            <a:spAutoFit/>
          </a:bodyPr>
          <a:lstStyle/>
          <a:p>
            <a:r>
              <a:rPr lang="en-GB" i="1" dirty="0"/>
              <a:t>(Screenshot of siphawaii.com, 2007)</a:t>
            </a:r>
          </a:p>
        </p:txBody>
      </p:sp>
    </p:spTree>
    <p:extLst>
      <p:ext uri="{BB962C8B-B14F-4D97-AF65-F5344CB8AC3E}">
        <p14:creationId xmlns:p14="http://schemas.microsoft.com/office/powerpoint/2010/main" val="1874413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175" y="238218"/>
            <a:ext cx="8776228" cy="1508105"/>
          </a:xfrm>
          <a:prstGeom prst="rect">
            <a:avLst/>
          </a:prstGeom>
          <a:noFill/>
        </p:spPr>
        <p:txBody>
          <a:bodyPr wrap="square" rtlCol="0">
            <a:spAutoFit/>
          </a:bodyPr>
          <a:lstStyle/>
          <a:p>
            <a:r>
              <a:rPr lang="en-US" sz="3200" b="1" dirty="0">
                <a:latin typeface="Century Gothic" panose="020B0502020202020204" pitchFamily="34" charset="0"/>
                <a:cs typeface="Helvetica"/>
              </a:rPr>
              <a:t>Consistency</a:t>
            </a:r>
          </a:p>
          <a:p>
            <a:r>
              <a:rPr lang="en-US" sz="2000" dirty="0">
                <a:latin typeface="Century Gothic" panose="020B0502020202020204" pitchFamily="34" charset="0"/>
                <a:cs typeface="Helvetica"/>
              </a:rPr>
              <a:t>Pages with similar content uses similar page layout in order to create uniformity.</a:t>
            </a:r>
          </a:p>
          <a:p>
            <a:endParaRPr lang="en-US" sz="2000" dirty="0">
              <a:latin typeface="Helvetica"/>
              <a:cs typeface="Helvetica"/>
            </a:endParaRPr>
          </a:p>
        </p:txBody>
      </p:sp>
      <p:pic>
        <p:nvPicPr>
          <p:cNvPr id="3" name="Picture 2" descr="Screen Shot 2014-10-09 at 7.07.40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2014" y="1431734"/>
            <a:ext cx="9055986" cy="4741757"/>
          </a:xfrm>
          <a:prstGeom prst="rect">
            <a:avLst/>
          </a:prstGeom>
        </p:spPr>
      </p:pic>
      <p:sp>
        <p:nvSpPr>
          <p:cNvPr id="5" name="TextBox 4"/>
          <p:cNvSpPr txBox="1"/>
          <p:nvPr/>
        </p:nvSpPr>
        <p:spPr>
          <a:xfrm>
            <a:off x="1825766" y="6174242"/>
            <a:ext cx="8562481" cy="646331"/>
          </a:xfrm>
          <a:prstGeom prst="rect">
            <a:avLst/>
          </a:prstGeom>
          <a:noFill/>
        </p:spPr>
        <p:txBody>
          <a:bodyPr wrap="square" rtlCol="0">
            <a:spAutoFit/>
          </a:bodyPr>
          <a:lstStyle/>
          <a:p>
            <a:r>
              <a:rPr lang="en-US" i="1" dirty="0">
                <a:latin typeface="Century Gothic" panose="020B0502020202020204" pitchFamily="34" charset="0"/>
                <a:cs typeface="Helvetica"/>
              </a:rPr>
              <a:t>Good Example : The </a:t>
            </a:r>
            <a:r>
              <a:rPr lang="en-US" i="1" dirty="0" err="1">
                <a:latin typeface="Century Gothic" panose="020B0502020202020204" pitchFamily="34" charset="0"/>
                <a:cs typeface="Helvetica"/>
              </a:rPr>
              <a:t>colour</a:t>
            </a:r>
            <a:r>
              <a:rPr lang="en-US" i="1" dirty="0">
                <a:latin typeface="Century Gothic" panose="020B0502020202020204" pitchFamily="34" charset="0"/>
                <a:cs typeface="Helvetica"/>
              </a:rPr>
              <a:t> tones and alignment of the contents are uniformed and consistent throughout the webpage.</a:t>
            </a:r>
          </a:p>
        </p:txBody>
      </p:sp>
      <p:sp>
        <p:nvSpPr>
          <p:cNvPr id="4" name="Rectangle 3"/>
          <p:cNvSpPr/>
          <p:nvPr/>
        </p:nvSpPr>
        <p:spPr>
          <a:xfrm>
            <a:off x="10601999" y="5250161"/>
            <a:ext cx="1514586" cy="923330"/>
          </a:xfrm>
          <a:prstGeom prst="rect">
            <a:avLst/>
          </a:prstGeom>
        </p:spPr>
        <p:txBody>
          <a:bodyPr wrap="square">
            <a:spAutoFit/>
          </a:bodyPr>
          <a:lstStyle/>
          <a:p>
            <a:r>
              <a:rPr lang="en-GB" i="1" dirty="0"/>
              <a:t>(Screenshot of arias.ca, 2010)</a:t>
            </a:r>
          </a:p>
        </p:txBody>
      </p:sp>
    </p:spTree>
    <p:extLst>
      <p:ext uri="{BB962C8B-B14F-4D97-AF65-F5344CB8AC3E}">
        <p14:creationId xmlns:p14="http://schemas.microsoft.com/office/powerpoint/2010/main" val="3912515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0-09 at 7.31.08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3483" y="220698"/>
            <a:ext cx="4197144" cy="2872712"/>
          </a:xfrm>
          <a:prstGeom prst="rect">
            <a:avLst/>
          </a:prstGeom>
        </p:spPr>
      </p:pic>
      <p:pic>
        <p:nvPicPr>
          <p:cNvPr id="4" name="Picture 3" descr="Screen Shot 2014-10-09 at 7.30.39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3484" y="3445504"/>
            <a:ext cx="4197144" cy="3085770"/>
          </a:xfrm>
          <a:prstGeom prst="rect">
            <a:avLst/>
          </a:prstGeom>
        </p:spPr>
      </p:pic>
      <p:sp>
        <p:nvSpPr>
          <p:cNvPr id="5" name="TextBox 4"/>
          <p:cNvSpPr txBox="1"/>
          <p:nvPr/>
        </p:nvSpPr>
        <p:spPr>
          <a:xfrm>
            <a:off x="6415051" y="2354746"/>
            <a:ext cx="3671431" cy="1754326"/>
          </a:xfrm>
          <a:prstGeom prst="rect">
            <a:avLst/>
          </a:prstGeom>
          <a:noFill/>
        </p:spPr>
        <p:txBody>
          <a:bodyPr wrap="square" rtlCol="0">
            <a:spAutoFit/>
          </a:bodyPr>
          <a:lstStyle/>
          <a:p>
            <a:pPr algn="just"/>
            <a:r>
              <a:rPr lang="en-US" i="1" dirty="0">
                <a:latin typeface="Century Gothic" panose="020B0502020202020204" pitchFamily="34" charset="0"/>
                <a:cs typeface="Helvetica"/>
              </a:rPr>
              <a:t>Good Example : The elements of website layout design are consistent as it uses the same element repeatedly throughout different pages of website.</a:t>
            </a:r>
          </a:p>
        </p:txBody>
      </p:sp>
      <p:sp>
        <p:nvSpPr>
          <p:cNvPr id="2" name="Rectangle 1"/>
          <p:cNvSpPr/>
          <p:nvPr/>
        </p:nvSpPr>
        <p:spPr>
          <a:xfrm>
            <a:off x="6060627" y="6161942"/>
            <a:ext cx="4051237" cy="369332"/>
          </a:xfrm>
          <a:prstGeom prst="rect">
            <a:avLst/>
          </a:prstGeom>
        </p:spPr>
        <p:txBody>
          <a:bodyPr wrap="none">
            <a:spAutoFit/>
          </a:bodyPr>
          <a:lstStyle/>
          <a:p>
            <a:r>
              <a:rPr lang="en-GB" i="1" dirty="0"/>
              <a:t>(Screenshots of panerabread.com, 2013 )</a:t>
            </a:r>
          </a:p>
        </p:txBody>
      </p:sp>
    </p:spTree>
    <p:extLst>
      <p:ext uri="{BB962C8B-B14F-4D97-AF65-F5344CB8AC3E}">
        <p14:creationId xmlns:p14="http://schemas.microsoft.com/office/powerpoint/2010/main" val="2974275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0385"/>
            <a:ext cx="8229600" cy="1143000"/>
          </a:xfrm>
        </p:spPr>
        <p:txBody>
          <a:bodyPr>
            <a:noAutofit/>
          </a:bodyPr>
          <a:lstStyle/>
          <a:p>
            <a:r>
              <a:rPr lang="en-US" sz="4800" b="1" dirty="0">
                <a:solidFill>
                  <a:srgbClr val="17375E"/>
                </a:solidFill>
                <a:latin typeface="Century Gothic"/>
                <a:cs typeface="Century Gothic"/>
              </a:rPr>
              <a:t>Effects of good fonts</a:t>
            </a:r>
          </a:p>
        </p:txBody>
      </p:sp>
      <p:sp>
        <p:nvSpPr>
          <p:cNvPr id="5" name="TextBox 4"/>
          <p:cNvSpPr txBox="1"/>
          <p:nvPr/>
        </p:nvSpPr>
        <p:spPr>
          <a:xfrm>
            <a:off x="2236204" y="2509359"/>
            <a:ext cx="7974596" cy="2831544"/>
          </a:xfrm>
          <a:prstGeom prst="rect">
            <a:avLst/>
          </a:prstGeom>
          <a:noFill/>
        </p:spPr>
        <p:txBody>
          <a:bodyPr wrap="square" rtlCol="0">
            <a:spAutoFit/>
          </a:bodyPr>
          <a:lstStyle/>
          <a:p>
            <a:pPr marL="457200" indent="-457200">
              <a:buFont typeface="Arial"/>
              <a:buChar char="•"/>
            </a:pPr>
            <a:r>
              <a:rPr lang="en-US" sz="3200" dirty="0">
                <a:solidFill>
                  <a:srgbClr val="17375E"/>
                </a:solidFill>
                <a:latin typeface="Century Gothic"/>
                <a:cs typeface="Century Gothic"/>
              </a:rPr>
              <a:t>Higher cognitive focus</a:t>
            </a:r>
          </a:p>
          <a:p>
            <a:endParaRPr lang="en-US" sz="3200" dirty="0">
              <a:solidFill>
                <a:srgbClr val="17375E"/>
              </a:solidFill>
              <a:latin typeface="Century Gothic"/>
              <a:cs typeface="Century Gothic"/>
            </a:endParaRPr>
          </a:p>
          <a:p>
            <a:pPr marL="457200" indent="-457200">
              <a:buFont typeface="Arial"/>
              <a:buChar char="•"/>
            </a:pPr>
            <a:r>
              <a:rPr lang="en-US" sz="3200" dirty="0">
                <a:solidFill>
                  <a:srgbClr val="17375E"/>
                </a:solidFill>
                <a:latin typeface="Century Gothic"/>
                <a:cs typeface="Century Gothic"/>
              </a:rPr>
              <a:t>More efficient mental processes</a:t>
            </a:r>
          </a:p>
          <a:p>
            <a:endParaRPr lang="en-US" sz="3200" dirty="0">
              <a:solidFill>
                <a:srgbClr val="17375E"/>
              </a:solidFill>
              <a:latin typeface="Century Gothic"/>
              <a:cs typeface="Century Gothic"/>
            </a:endParaRPr>
          </a:p>
          <a:p>
            <a:pPr marL="457200" indent="-457200">
              <a:buFont typeface="Arial"/>
              <a:buChar char="•"/>
            </a:pPr>
            <a:r>
              <a:rPr lang="en-US" sz="3200" dirty="0">
                <a:solidFill>
                  <a:srgbClr val="17375E"/>
                </a:solidFill>
                <a:latin typeface="Century Gothic"/>
                <a:cs typeface="Century Gothic"/>
              </a:rPr>
              <a:t>A stronger sense of clarity</a:t>
            </a:r>
          </a:p>
          <a:p>
            <a:pPr marL="285750" indent="-285750">
              <a:buFont typeface="Arial"/>
              <a:buChar char="•"/>
            </a:pPr>
            <a:endParaRPr lang="en-US" dirty="0"/>
          </a:p>
        </p:txBody>
      </p:sp>
    </p:spTree>
    <p:extLst>
      <p:ext uri="{BB962C8B-B14F-4D97-AF65-F5344CB8AC3E}">
        <p14:creationId xmlns:p14="http://schemas.microsoft.com/office/powerpoint/2010/main" val="1078258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8922" y="330113"/>
            <a:ext cx="8499614" cy="584776"/>
          </a:xfrm>
          <a:prstGeom prst="rect">
            <a:avLst/>
          </a:prstGeom>
          <a:noFill/>
        </p:spPr>
        <p:txBody>
          <a:bodyPr wrap="square" rtlCol="0">
            <a:spAutoFit/>
          </a:bodyPr>
          <a:lstStyle/>
          <a:p>
            <a:r>
              <a:rPr lang="en-US" sz="3200" b="1" dirty="0">
                <a:latin typeface="Helvetica"/>
                <a:cs typeface="Helvetica"/>
              </a:rPr>
              <a:t>WHY WEBSITE LAYOUT IS IMPORTANT ?</a:t>
            </a:r>
          </a:p>
        </p:txBody>
      </p:sp>
      <p:sp>
        <p:nvSpPr>
          <p:cNvPr id="3" name="TextBox 2"/>
          <p:cNvSpPr txBox="1"/>
          <p:nvPr/>
        </p:nvSpPr>
        <p:spPr>
          <a:xfrm>
            <a:off x="1938923" y="914890"/>
            <a:ext cx="8021825" cy="7632859"/>
          </a:xfrm>
          <a:prstGeom prst="rect">
            <a:avLst/>
          </a:prstGeom>
          <a:noFill/>
        </p:spPr>
        <p:txBody>
          <a:bodyPr wrap="square" rtlCol="0">
            <a:spAutoFit/>
          </a:bodyPr>
          <a:lstStyle/>
          <a:p>
            <a:endParaRPr lang="en-US" sz="2400" dirty="0">
              <a:latin typeface="Helvetica"/>
              <a:cs typeface="Helvetica"/>
            </a:endParaRPr>
          </a:p>
          <a:p>
            <a:pPr marL="342900" indent="-342900">
              <a:buFont typeface="Wingdings" charset="2"/>
              <a:buChar char="ü"/>
            </a:pPr>
            <a:r>
              <a:rPr lang="en-US" sz="2400" dirty="0">
                <a:latin typeface="Century Gothic" panose="020B0502020202020204" pitchFamily="34" charset="0"/>
                <a:cs typeface="Helvetica"/>
              </a:rPr>
              <a:t>It’s the facade of the company. </a:t>
            </a:r>
          </a:p>
          <a:p>
            <a:pPr marL="342900" indent="-342900">
              <a:buFont typeface="Wingdings" charset="2"/>
              <a:buChar char="ü"/>
            </a:pPr>
            <a:endParaRPr lang="en-US" sz="2400" dirty="0">
              <a:latin typeface="Century Gothic" panose="020B0502020202020204" pitchFamily="34" charset="0"/>
              <a:cs typeface="Helvetica"/>
            </a:endParaRPr>
          </a:p>
          <a:p>
            <a:pPr marL="342900" indent="-342900">
              <a:buFont typeface="Wingdings" charset="2"/>
              <a:buChar char="ü"/>
            </a:pPr>
            <a:r>
              <a:rPr lang="en-US" sz="2400" dirty="0">
                <a:latin typeface="Century Gothic" panose="020B0502020202020204" pitchFamily="34" charset="0"/>
                <a:cs typeface="Helvetica"/>
              </a:rPr>
              <a:t>It will show the brand/company identity.</a:t>
            </a:r>
          </a:p>
          <a:p>
            <a:endParaRPr lang="en-US" sz="2400" dirty="0">
              <a:latin typeface="Century Gothic" panose="020B0502020202020204" pitchFamily="34" charset="0"/>
              <a:cs typeface="Helvetica"/>
            </a:endParaRPr>
          </a:p>
          <a:p>
            <a:pPr marL="342900" indent="-342900">
              <a:buFont typeface="Wingdings" charset="2"/>
              <a:buChar char="ü"/>
            </a:pPr>
            <a:r>
              <a:rPr lang="en-US" sz="2400" dirty="0">
                <a:latin typeface="Century Gothic" panose="020B0502020202020204" pitchFamily="34" charset="0"/>
                <a:cs typeface="Helvetica"/>
              </a:rPr>
              <a:t>Determines the kind of experience that users will have when they pay a visit to the site.</a:t>
            </a:r>
          </a:p>
          <a:p>
            <a:pPr marL="342900" indent="-342900">
              <a:buFont typeface="Wingdings" charset="2"/>
              <a:buChar char="ü"/>
            </a:pPr>
            <a:endParaRPr lang="en-US" sz="2400" dirty="0">
              <a:latin typeface="Century Gothic" panose="020B0502020202020204" pitchFamily="34" charset="0"/>
              <a:cs typeface="Helvetica"/>
            </a:endParaRPr>
          </a:p>
          <a:p>
            <a:pPr marL="342900" indent="-342900">
              <a:buFont typeface="Wingdings" charset="2"/>
              <a:buChar char="ü"/>
            </a:pPr>
            <a:r>
              <a:rPr lang="en-US" sz="2400" dirty="0">
                <a:latin typeface="Century Gothic" panose="020B0502020202020204" pitchFamily="34" charset="0"/>
                <a:cs typeface="Helvetica"/>
              </a:rPr>
              <a:t>Enhance the aesthetic of the entire group of projects.</a:t>
            </a:r>
          </a:p>
          <a:p>
            <a:pPr marL="342900" indent="-342900">
              <a:buFont typeface="Wingdings" charset="2"/>
              <a:buChar char="ü"/>
            </a:pPr>
            <a:endParaRPr lang="en-US" sz="2400" dirty="0">
              <a:latin typeface="Century Gothic" panose="020B0502020202020204" pitchFamily="34" charset="0"/>
              <a:cs typeface="Helvetica"/>
            </a:endParaRPr>
          </a:p>
          <a:p>
            <a:pPr marL="342900" indent="-342900">
              <a:buFont typeface="Wingdings" charset="2"/>
              <a:buChar char="ü"/>
            </a:pPr>
            <a:r>
              <a:rPr lang="en-US" sz="2400" dirty="0">
                <a:latin typeface="Century Gothic" panose="020B0502020202020204" pitchFamily="34" charset="0"/>
                <a:cs typeface="Helvetica"/>
              </a:rPr>
              <a:t>Help keep your visitors interested.</a:t>
            </a:r>
          </a:p>
          <a:p>
            <a:pPr marL="342900" indent="-342900">
              <a:buFont typeface="Wingdings" charset="2"/>
              <a:buChar char="ü"/>
            </a:pPr>
            <a:endParaRPr lang="en-US" sz="2400" dirty="0">
              <a:latin typeface="Century Gothic" panose="020B0502020202020204" pitchFamily="34" charset="0"/>
              <a:cs typeface="Helvetica"/>
            </a:endParaRPr>
          </a:p>
          <a:p>
            <a:pPr marL="342900" indent="-342900">
              <a:buFont typeface="Wingdings" charset="2"/>
              <a:buChar char="ü"/>
            </a:pPr>
            <a:r>
              <a:rPr lang="en-US" sz="2400" dirty="0">
                <a:latin typeface="Century Gothic" panose="020B0502020202020204" pitchFamily="34" charset="0"/>
                <a:cs typeface="Helvetica"/>
              </a:rPr>
              <a:t>It can makes the website attractive even without attractive graphics</a:t>
            </a:r>
          </a:p>
          <a:p>
            <a:pPr marL="342900" indent="-342900">
              <a:buFont typeface="Wingdings" charset="2"/>
              <a:buChar char="ü"/>
            </a:pPr>
            <a:endParaRPr lang="en-US" sz="2000" dirty="0">
              <a:latin typeface="Century Gothic" panose="020B0502020202020204" pitchFamily="34" charset="0"/>
              <a:cs typeface="Helvetica"/>
            </a:endParaRPr>
          </a:p>
          <a:p>
            <a:pPr marL="342900" indent="-342900">
              <a:buFont typeface="Wingdings" charset="2"/>
              <a:buChar char="ü"/>
            </a:pPr>
            <a:endParaRPr lang="en-US" sz="2000" dirty="0">
              <a:latin typeface="Helvetica"/>
              <a:cs typeface="Helvetica"/>
            </a:endParaRPr>
          </a:p>
          <a:p>
            <a:endParaRPr lang="en-US" dirty="0"/>
          </a:p>
          <a:p>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2254606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2671" y="326945"/>
            <a:ext cx="8097265" cy="707886"/>
          </a:xfrm>
          <a:prstGeom prst="rect">
            <a:avLst/>
          </a:prstGeom>
          <a:noFill/>
        </p:spPr>
        <p:txBody>
          <a:bodyPr wrap="square" rtlCol="0">
            <a:spAutoFit/>
          </a:bodyPr>
          <a:lstStyle/>
          <a:p>
            <a:r>
              <a:rPr lang="en-US" sz="4000" b="1" dirty="0">
                <a:latin typeface="Helvetica"/>
                <a:cs typeface="Helvetica"/>
              </a:rPr>
              <a:t>Functional  &gt;  Design </a:t>
            </a:r>
          </a:p>
        </p:txBody>
      </p:sp>
      <p:sp>
        <p:nvSpPr>
          <p:cNvPr id="3" name="TextBox 2"/>
          <p:cNvSpPr txBox="1"/>
          <p:nvPr/>
        </p:nvSpPr>
        <p:spPr>
          <a:xfrm>
            <a:off x="2152671" y="1343526"/>
            <a:ext cx="7720063" cy="5632311"/>
          </a:xfrm>
          <a:prstGeom prst="rect">
            <a:avLst/>
          </a:prstGeom>
          <a:noFill/>
        </p:spPr>
        <p:txBody>
          <a:bodyPr wrap="square" rtlCol="0">
            <a:spAutoFit/>
          </a:bodyPr>
          <a:lstStyle/>
          <a:p>
            <a:pPr marL="285750" indent="-285750">
              <a:buFont typeface="Wingdings" charset="2"/>
              <a:buChar char="§"/>
            </a:pPr>
            <a:r>
              <a:rPr lang="en-US" sz="2400" dirty="0">
                <a:latin typeface="Century Gothic" panose="020B0502020202020204" pitchFamily="34" charset="0"/>
                <a:cs typeface="Helvetica"/>
              </a:rPr>
              <a:t>Function should always take precedence over design.</a:t>
            </a:r>
          </a:p>
          <a:p>
            <a:pPr marL="285750" indent="-285750">
              <a:buFont typeface="Wingdings" charset="2"/>
              <a:buChar char="v"/>
            </a:pPr>
            <a:endParaRPr lang="en-US" sz="2400" dirty="0">
              <a:latin typeface="Century Gothic" panose="020B0502020202020204" pitchFamily="34" charset="0"/>
              <a:cs typeface="Helvetica"/>
            </a:endParaRPr>
          </a:p>
          <a:p>
            <a:pPr marL="285750" indent="-285750">
              <a:buFont typeface="Wingdings" charset="2"/>
              <a:buChar char="§"/>
            </a:pPr>
            <a:r>
              <a:rPr lang="en-US" sz="2400" dirty="0">
                <a:latin typeface="Century Gothic" panose="020B0502020202020204" pitchFamily="34" charset="0"/>
                <a:cs typeface="Helvetica"/>
              </a:rPr>
              <a:t>Internet users know that they are free to navigate away from a website that doesn’t provide useful and claimed information.</a:t>
            </a:r>
          </a:p>
          <a:p>
            <a:pPr marL="285750" indent="-285750">
              <a:buFont typeface="Wingdings" charset="2"/>
              <a:buChar char="§"/>
            </a:pPr>
            <a:endParaRPr lang="en-US" sz="2400" dirty="0">
              <a:latin typeface="Century Gothic" panose="020B0502020202020204" pitchFamily="34" charset="0"/>
              <a:cs typeface="Helvetica"/>
            </a:endParaRPr>
          </a:p>
          <a:p>
            <a:pPr marL="285750" indent="-285750">
              <a:buFont typeface="Wingdings" charset="2"/>
              <a:buChar char="§"/>
            </a:pPr>
            <a:r>
              <a:rPr lang="en-US" sz="2400" dirty="0">
                <a:latin typeface="Century Gothic" panose="020B0502020202020204" pitchFamily="34" charset="0"/>
                <a:cs typeface="Helvetica"/>
              </a:rPr>
              <a:t>There are no definitive right or wrong ways of approaching website layout !</a:t>
            </a:r>
          </a:p>
          <a:p>
            <a:pPr marL="285750" indent="-285750">
              <a:buFont typeface="Wingdings" charset="2"/>
              <a:buChar char="§"/>
            </a:pPr>
            <a:endParaRPr lang="en-US" sz="2400" dirty="0">
              <a:latin typeface="Century Gothic" panose="020B0502020202020204" pitchFamily="34" charset="0"/>
              <a:cs typeface="Helvetica"/>
            </a:endParaRPr>
          </a:p>
          <a:p>
            <a:pPr marL="285750" indent="-285750">
              <a:buFont typeface="Wingdings" charset="2"/>
              <a:buChar char="§"/>
            </a:pPr>
            <a:r>
              <a:rPr lang="en-US" sz="2400" dirty="0">
                <a:latin typeface="Century Gothic" panose="020B0502020202020204" pitchFamily="34" charset="0"/>
                <a:cs typeface="Helvetica"/>
              </a:rPr>
              <a:t>Just make sure that the layout </a:t>
            </a:r>
            <a:r>
              <a:rPr lang="en-US" sz="2400" i="1" dirty="0">
                <a:latin typeface="Century Gothic" panose="020B0502020202020204" pitchFamily="34" charset="0"/>
                <a:cs typeface="Helvetica"/>
              </a:rPr>
              <a:t>works </a:t>
            </a:r>
            <a:r>
              <a:rPr lang="en-US" sz="2400" dirty="0">
                <a:latin typeface="Century Gothic" panose="020B0502020202020204" pitchFamily="34" charset="0"/>
                <a:cs typeface="Helvetica"/>
              </a:rPr>
              <a:t>for the site that you are designing.</a:t>
            </a:r>
          </a:p>
          <a:p>
            <a:pPr marL="285750" indent="-285750">
              <a:buFont typeface="Wingdings" charset="2"/>
              <a:buChar char="§"/>
            </a:pPr>
            <a:endParaRPr lang="en-US" dirty="0">
              <a:latin typeface="Century Gothic" panose="020B0502020202020204" pitchFamily="34" charset="0"/>
            </a:endParaRPr>
          </a:p>
          <a:p>
            <a:endParaRPr lang="en-US" dirty="0"/>
          </a:p>
          <a:p>
            <a:endParaRPr lang="en-US" dirty="0"/>
          </a:p>
          <a:p>
            <a:pPr marL="285750" indent="-285750">
              <a:buFont typeface="Wingdings" charset="2"/>
              <a:buChar char="§"/>
            </a:pPr>
            <a:endParaRPr lang="en-US" dirty="0"/>
          </a:p>
        </p:txBody>
      </p:sp>
    </p:spTree>
    <p:extLst>
      <p:ext uri="{BB962C8B-B14F-4D97-AF65-F5344CB8AC3E}">
        <p14:creationId xmlns:p14="http://schemas.microsoft.com/office/powerpoint/2010/main" val="165325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942" y="1392821"/>
            <a:ext cx="11792755" cy="3127665"/>
          </a:xfrm>
        </p:spPr>
        <p:txBody>
          <a:bodyPr>
            <a:normAutofit/>
          </a:bodyPr>
          <a:lstStyle/>
          <a:p>
            <a:r>
              <a:rPr lang="en-US" sz="4000" b="1" dirty="0" smtClean="0">
                <a:solidFill>
                  <a:schemeClr val="bg1">
                    <a:lumMod val="65000"/>
                  </a:schemeClr>
                </a:solidFill>
                <a:latin typeface="Sketch Rockwell" panose="02000000000000000000" pitchFamily="2" charset="0"/>
              </a:rPr>
              <a:t>What about </a:t>
            </a:r>
            <a:br>
              <a:rPr lang="en-US" sz="4000" b="1" dirty="0" smtClean="0">
                <a:solidFill>
                  <a:schemeClr val="bg1">
                    <a:lumMod val="65000"/>
                  </a:schemeClr>
                </a:solidFill>
                <a:latin typeface="Sketch Rockwell" panose="02000000000000000000" pitchFamily="2" charset="0"/>
              </a:rPr>
            </a:br>
            <a:r>
              <a:rPr lang="en-US" sz="13800" b="1" dirty="0" smtClean="0">
                <a:solidFill>
                  <a:srgbClr val="FF0000"/>
                </a:solidFill>
                <a:latin typeface="Sketch Rockwell" panose="02000000000000000000" pitchFamily="2" charset="0"/>
              </a:rPr>
              <a:t>C</a:t>
            </a:r>
            <a:r>
              <a:rPr lang="en-US" sz="13800" b="1" dirty="0" smtClean="0">
                <a:solidFill>
                  <a:srgbClr val="FFC000"/>
                </a:solidFill>
                <a:latin typeface="Sketch Rockwell" panose="02000000000000000000" pitchFamily="2" charset="0"/>
              </a:rPr>
              <a:t>o</a:t>
            </a:r>
            <a:r>
              <a:rPr lang="en-US" sz="13800" b="1" dirty="0" smtClean="0">
                <a:solidFill>
                  <a:srgbClr val="FFFF00"/>
                </a:solidFill>
                <a:latin typeface="Sketch Rockwell" panose="02000000000000000000" pitchFamily="2" charset="0"/>
              </a:rPr>
              <a:t>l</a:t>
            </a:r>
            <a:r>
              <a:rPr lang="en-US" sz="13800" b="1" dirty="0" smtClean="0">
                <a:solidFill>
                  <a:srgbClr val="00B050"/>
                </a:solidFill>
                <a:latin typeface="Sketch Rockwell" panose="02000000000000000000" pitchFamily="2" charset="0"/>
              </a:rPr>
              <a:t>o</a:t>
            </a:r>
            <a:r>
              <a:rPr lang="en-US" sz="13800" b="1" dirty="0" smtClean="0">
                <a:solidFill>
                  <a:srgbClr val="0070C0"/>
                </a:solidFill>
                <a:latin typeface="Sketch Rockwell" panose="02000000000000000000" pitchFamily="2" charset="0"/>
              </a:rPr>
              <a:t>r</a:t>
            </a:r>
            <a:r>
              <a:rPr lang="en-US" sz="13800" b="1" dirty="0" smtClean="0">
                <a:solidFill>
                  <a:srgbClr val="7030A0"/>
                </a:solidFill>
                <a:latin typeface="Sketch Rockwell" panose="02000000000000000000" pitchFamily="2" charset="0"/>
              </a:rPr>
              <a:t>s</a:t>
            </a:r>
            <a:r>
              <a:rPr lang="en-US" sz="13800" b="1" dirty="0" smtClean="0">
                <a:latin typeface="Sketch Rockwell" panose="02000000000000000000" pitchFamily="2" charset="0"/>
              </a:rPr>
              <a:t>?</a:t>
            </a:r>
            <a:r>
              <a:rPr lang="en-US" b="1" dirty="0" smtClean="0">
                <a:latin typeface="Orator Std" panose="020D0509020203030204" pitchFamily="49" charset="0"/>
              </a:rPr>
              <a:t> </a:t>
            </a:r>
            <a:endParaRPr lang="en-US" b="1" dirty="0">
              <a:latin typeface="Orator Std" panose="020D0509020203030204" pitchFamily="49" charset="0"/>
            </a:endParaRPr>
          </a:p>
        </p:txBody>
      </p:sp>
    </p:spTree>
    <p:extLst>
      <p:ext uri="{BB962C8B-B14F-4D97-AF65-F5344CB8AC3E}">
        <p14:creationId xmlns:p14="http://schemas.microsoft.com/office/powerpoint/2010/main" val="1709305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50000"/>
                  </a:schemeClr>
                </a:solidFill>
                <a:latin typeface="Century Gothic" panose="020B0502020202020204" pitchFamily="34" charset="0"/>
              </a:rPr>
              <a:t>Based on the article, </a:t>
            </a:r>
            <a:endParaRPr lang="en-US" b="1" dirty="0">
              <a:solidFill>
                <a:schemeClr val="accent5">
                  <a:lumMod val="50000"/>
                </a:schemeClr>
              </a:solidFill>
              <a:latin typeface="Century Gothic" panose="020B0502020202020204" pitchFamily="34" charset="0"/>
            </a:endParaRPr>
          </a:p>
        </p:txBody>
      </p:sp>
      <p:sp>
        <p:nvSpPr>
          <p:cNvPr id="3" name="Content Placeholder 2"/>
          <p:cNvSpPr>
            <a:spLocks noGrp="1"/>
          </p:cNvSpPr>
          <p:nvPr>
            <p:ph idx="1"/>
          </p:nvPr>
        </p:nvSpPr>
        <p:spPr/>
        <p:txBody>
          <a:bodyPr>
            <a:normAutofit fontScale="77500" lnSpcReduction="20000"/>
          </a:bodyPr>
          <a:lstStyle/>
          <a:p>
            <a:pPr>
              <a:lnSpc>
                <a:spcPct val="170000"/>
              </a:lnSpc>
            </a:pPr>
            <a:r>
              <a:rPr lang="en-US" dirty="0" smtClean="0">
                <a:latin typeface="Century Gothic" panose="020B0502020202020204" pitchFamily="34" charset="0"/>
                <a:cs typeface="Arial" panose="020B0604020202020204" pitchFamily="34" charset="0"/>
              </a:rPr>
              <a:t>A good website design determine on the choice of </a:t>
            </a:r>
            <a:r>
              <a:rPr lang="en-US" sz="3600" b="1" dirty="0" smtClean="0">
                <a:solidFill>
                  <a:srgbClr val="FF0000"/>
                </a:solidFill>
                <a:latin typeface="Century Gothic" panose="020B0502020202020204" pitchFamily="34" charset="0"/>
                <a:cs typeface="Arial" panose="020B0604020202020204" pitchFamily="34" charset="0"/>
              </a:rPr>
              <a:t>C</a:t>
            </a:r>
            <a:r>
              <a:rPr lang="en-US" sz="3600" b="1" dirty="0" smtClean="0">
                <a:solidFill>
                  <a:srgbClr val="FFC000"/>
                </a:solidFill>
                <a:latin typeface="Century Gothic" panose="020B0502020202020204" pitchFamily="34" charset="0"/>
                <a:cs typeface="Arial" panose="020B0604020202020204" pitchFamily="34" charset="0"/>
              </a:rPr>
              <a:t>O</a:t>
            </a:r>
            <a:r>
              <a:rPr lang="en-US" sz="3600" b="1" dirty="0" smtClean="0">
                <a:solidFill>
                  <a:srgbClr val="FFFF00"/>
                </a:solidFill>
                <a:latin typeface="Century Gothic" panose="020B0502020202020204" pitchFamily="34" charset="0"/>
                <a:cs typeface="Arial" panose="020B0604020202020204" pitchFamily="34" charset="0"/>
              </a:rPr>
              <a:t>L</a:t>
            </a:r>
            <a:r>
              <a:rPr lang="en-US" sz="3600" b="1" dirty="0" smtClean="0">
                <a:solidFill>
                  <a:srgbClr val="92D050"/>
                </a:solidFill>
                <a:latin typeface="Century Gothic" panose="020B0502020202020204" pitchFamily="34" charset="0"/>
                <a:cs typeface="Arial" panose="020B0604020202020204" pitchFamily="34" charset="0"/>
              </a:rPr>
              <a:t>O</a:t>
            </a:r>
            <a:r>
              <a:rPr lang="en-US" sz="3600" b="1" dirty="0" smtClean="0">
                <a:solidFill>
                  <a:srgbClr val="0070C0"/>
                </a:solidFill>
                <a:latin typeface="Century Gothic" panose="020B0502020202020204" pitchFamily="34" charset="0"/>
                <a:cs typeface="Arial" panose="020B0604020202020204" pitchFamily="34" charset="0"/>
              </a:rPr>
              <a:t>R</a:t>
            </a:r>
            <a:r>
              <a:rPr lang="en-US" sz="3600" b="1" dirty="0" smtClean="0">
                <a:solidFill>
                  <a:srgbClr val="7030A0"/>
                </a:solidFill>
                <a:latin typeface="Century Gothic" panose="020B0502020202020204" pitchFamily="34" charset="0"/>
                <a:cs typeface="Arial" panose="020B0604020202020204" pitchFamily="34" charset="0"/>
              </a:rPr>
              <a:t>S</a:t>
            </a:r>
            <a:r>
              <a:rPr lang="en-US" sz="3600" dirty="0" smtClean="0">
                <a:solidFill>
                  <a:srgbClr val="7030A0"/>
                </a:solidFill>
                <a:latin typeface="Century Gothic" panose="020B0502020202020204" pitchFamily="34" charset="0"/>
                <a:cs typeface="Arial" panose="020B0604020202020204" pitchFamily="34" charset="0"/>
              </a:rPr>
              <a:t>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or else it is either boring and plain or too “bright” that cause unpleasant sight for viewers.</a:t>
            </a:r>
          </a:p>
          <a:p>
            <a:pPr>
              <a:lnSpc>
                <a:spcPct val="170000"/>
              </a:lnSpc>
            </a:pPr>
            <a:endParaRPr lang="en-US" b="1" dirty="0" smtClean="0">
              <a:solidFill>
                <a:srgbClr val="FF0000"/>
              </a:solidFill>
              <a:latin typeface="Century Gothic" panose="020B0502020202020204" pitchFamily="34" charset="0"/>
              <a:cs typeface="Arial" panose="020B0604020202020204" pitchFamily="34" charset="0"/>
            </a:endParaRPr>
          </a:p>
          <a:p>
            <a:pPr>
              <a:lnSpc>
                <a:spcPct val="170000"/>
              </a:lnSpc>
            </a:pPr>
            <a:r>
              <a:rPr lang="en-US" sz="3200" i="1" dirty="0" smtClean="0">
                <a:solidFill>
                  <a:schemeClr val="accent5">
                    <a:lumMod val="50000"/>
                  </a:schemeClr>
                </a:solidFill>
                <a:latin typeface="Century Gothic" panose="020B0502020202020204" pitchFamily="34" charset="0"/>
                <a:cs typeface="Arial" panose="020B0604020202020204" pitchFamily="34" charset="0"/>
              </a:rPr>
              <a:t>Colors are important!</a:t>
            </a:r>
          </a:p>
          <a:p>
            <a:pPr>
              <a:lnSpc>
                <a:spcPct val="170000"/>
              </a:lnSpc>
            </a:pPr>
            <a:endParaRPr lang="en-US" b="1" dirty="0" smtClean="0">
              <a:latin typeface="Century Gothic" panose="020B0502020202020204" pitchFamily="34" charset="0"/>
              <a:cs typeface="Arial" panose="020B0604020202020204" pitchFamily="34" charset="0"/>
            </a:endParaRPr>
          </a:p>
          <a:p>
            <a:pPr>
              <a:lnSpc>
                <a:spcPct val="170000"/>
              </a:lnSpc>
            </a:pPr>
            <a:r>
              <a:rPr lang="en-US" dirty="0" smtClean="0">
                <a:latin typeface="Century Gothic" panose="020B0502020202020204" pitchFamily="34" charset="0"/>
                <a:cs typeface="Arial" panose="020B0604020202020204" pitchFamily="34" charset="0"/>
              </a:rPr>
              <a:t>However, appropriate usage of colors need to take into consideration. </a:t>
            </a:r>
            <a:endParaRPr lang="en-US" i="1" dirty="0" smtClean="0">
              <a:solidFill>
                <a:srgbClr val="FFC000"/>
              </a:solidFill>
              <a:latin typeface="Century Gothic" panose="020B0502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TextBox 3"/>
          <p:cNvSpPr txBox="1"/>
          <p:nvPr/>
        </p:nvSpPr>
        <p:spPr>
          <a:xfrm>
            <a:off x="5707679" y="6451284"/>
            <a:ext cx="6458563" cy="369332"/>
          </a:xfrm>
          <a:prstGeom prst="rect">
            <a:avLst/>
          </a:prstGeom>
          <a:noFill/>
        </p:spPr>
        <p:txBody>
          <a:bodyPr wrap="none" rtlCol="0">
            <a:spAutoFit/>
          </a:bodyPr>
          <a:lstStyle/>
          <a:p>
            <a:r>
              <a:rPr lang="en-US" i="1" dirty="0" smtClean="0"/>
              <a:t>Article :“Find </a:t>
            </a:r>
            <a:r>
              <a:rPr lang="en-US" i="1" dirty="0"/>
              <a:t>Out What Colors Will Cause Your Visitors to Hate </a:t>
            </a:r>
            <a:r>
              <a:rPr lang="en-US" i="1" dirty="0" smtClean="0"/>
              <a:t>You”</a:t>
            </a:r>
            <a:endParaRPr lang="en-US" i="1" dirty="0"/>
          </a:p>
        </p:txBody>
      </p:sp>
    </p:spTree>
    <p:extLst>
      <p:ext uri="{BB962C8B-B14F-4D97-AF65-F5344CB8AC3E}">
        <p14:creationId xmlns:p14="http://schemas.microsoft.com/office/powerpoint/2010/main" val="3366064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solidFill>
                  <a:srgbClr val="FF0000"/>
                </a:solidFill>
                <a:latin typeface="Sketch Rockwell" panose="02000000000000000000" pitchFamily="2" charset="0"/>
              </a:rPr>
              <a:t>Know </a:t>
            </a:r>
            <a:r>
              <a:rPr lang="en-US" sz="8000" dirty="0" smtClean="0">
                <a:solidFill>
                  <a:srgbClr val="FFC000"/>
                </a:solidFill>
                <a:latin typeface="Sketch Rockwell" panose="02000000000000000000" pitchFamily="2" charset="0"/>
              </a:rPr>
              <a:t>your</a:t>
            </a:r>
            <a:r>
              <a:rPr lang="en-US" sz="8000" dirty="0" smtClean="0">
                <a:solidFill>
                  <a:srgbClr val="FF0000"/>
                </a:solidFill>
                <a:latin typeface="Sketch Rockwell" panose="02000000000000000000" pitchFamily="2" charset="0"/>
              </a:rPr>
              <a:t> </a:t>
            </a:r>
            <a:r>
              <a:rPr lang="en-US" sz="8000" dirty="0" smtClean="0">
                <a:solidFill>
                  <a:srgbClr val="00B050"/>
                </a:solidFill>
                <a:latin typeface="Sketch Rockwell" panose="02000000000000000000" pitchFamily="2" charset="0"/>
              </a:rPr>
              <a:t>colors</a:t>
            </a:r>
            <a:r>
              <a:rPr lang="en-US" sz="8000" dirty="0" smtClean="0">
                <a:solidFill>
                  <a:srgbClr val="FF0000"/>
                </a:solidFill>
                <a:latin typeface="Sketch Rockwell" panose="02000000000000000000" pitchFamily="2" charset="0"/>
              </a:rPr>
              <a:t> </a:t>
            </a:r>
            <a:r>
              <a:rPr lang="en-US" sz="8000" dirty="0" smtClean="0">
                <a:solidFill>
                  <a:srgbClr val="0070C0"/>
                </a:solidFill>
                <a:latin typeface="Sketch Rockwell" panose="02000000000000000000" pitchFamily="2" charset="0"/>
              </a:rPr>
              <a:t>well </a:t>
            </a:r>
            <a:r>
              <a:rPr lang="en-US" sz="8000" dirty="0" smtClean="0">
                <a:solidFill>
                  <a:srgbClr val="7030A0"/>
                </a:solidFill>
                <a:latin typeface="Sketch Rockwell" panose="02000000000000000000" pitchFamily="2" charset="0"/>
              </a:rPr>
              <a:t>!</a:t>
            </a:r>
            <a:r>
              <a:rPr lang="en-US" sz="8000" dirty="0" smtClean="0">
                <a:solidFill>
                  <a:srgbClr val="FF0000"/>
                </a:solidFill>
                <a:latin typeface="Sketch Rockwell" panose="02000000000000000000" pitchFamily="2" charset="0"/>
              </a:rPr>
              <a:t> </a:t>
            </a:r>
            <a:endParaRPr lang="en-US" sz="8000" dirty="0">
              <a:solidFill>
                <a:srgbClr val="FF0000"/>
              </a:solidFill>
              <a:latin typeface="Sketch Rockwell" panose="02000000000000000000" pitchFamily="2" charset="0"/>
            </a:endParaRPr>
          </a:p>
        </p:txBody>
      </p:sp>
      <p:sp>
        <p:nvSpPr>
          <p:cNvPr id="3" name="Text Placeholder 2"/>
          <p:cNvSpPr>
            <a:spLocks noGrp="1"/>
          </p:cNvSpPr>
          <p:nvPr>
            <p:ph type="body" idx="1"/>
          </p:nvPr>
        </p:nvSpPr>
        <p:spPr>
          <a:xfrm>
            <a:off x="831850" y="4755658"/>
            <a:ext cx="10515600" cy="1500187"/>
          </a:xfrm>
        </p:spPr>
        <p:txBody>
          <a:bodyPr/>
          <a:lstStyle/>
          <a:p>
            <a:pPr algn="ctr"/>
            <a:r>
              <a:rPr lang="en-US" b="1" dirty="0" smtClean="0">
                <a:latin typeface="Century Gothic" panose="020B0502020202020204" pitchFamily="34" charset="0"/>
              </a:rPr>
              <a:t>Before making the choices of your color. </a:t>
            </a:r>
            <a:endParaRPr lang="en-US" dirty="0"/>
          </a:p>
        </p:txBody>
      </p:sp>
    </p:spTree>
    <p:extLst>
      <p:ext uri="{BB962C8B-B14F-4D97-AF65-F5344CB8AC3E}">
        <p14:creationId xmlns:p14="http://schemas.microsoft.com/office/powerpoint/2010/main" val="1463703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latin typeface="Sketch Rockwell" panose="02000000000000000000" pitchFamily="2" charset="0"/>
                <a:ea typeface="Ebrima" panose="02000000000000000000" pitchFamily="2" charset="0"/>
                <a:cs typeface="Ebrima" panose="02000000000000000000" pitchFamily="2" charset="0"/>
              </a:rPr>
              <a:t>What ? </a:t>
            </a:r>
            <a:endParaRPr lang="en-US" b="1" dirty="0">
              <a:solidFill>
                <a:srgbClr val="002060"/>
              </a:solidFill>
              <a:latin typeface="Sketch Rockwell"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sz="half" idx="1"/>
          </p:nvPr>
        </p:nvSpPr>
        <p:spPr/>
        <p:txBody>
          <a:bodyPr>
            <a:normAutofit/>
          </a:bodyPr>
          <a:lstStyle/>
          <a:p>
            <a:pPr marL="0" indent="0" algn="ctr">
              <a:buNone/>
            </a:pPr>
            <a:r>
              <a:rPr lang="en-US" sz="3200" b="1" i="1" dirty="0" smtClean="0">
                <a:solidFill>
                  <a:schemeClr val="bg1">
                    <a:lumMod val="50000"/>
                  </a:schemeClr>
                </a:solidFill>
                <a:latin typeface="Century Gothic" panose="020B0502020202020204" pitchFamily="34" charset="0"/>
              </a:rPr>
              <a:t>Warm colors</a:t>
            </a:r>
          </a:p>
          <a:p>
            <a:endParaRPr lang="en-US" dirty="0"/>
          </a:p>
          <a:p>
            <a:pPr marL="0" indent="0">
              <a:buNone/>
            </a:pPr>
            <a:r>
              <a:rPr lang="en-US" dirty="0" smtClean="0"/>
              <a:t>     </a:t>
            </a:r>
            <a:r>
              <a:rPr lang="en-US" dirty="0" smtClean="0">
                <a:solidFill>
                  <a:srgbClr val="FF0000"/>
                </a:solidFill>
              </a:rPr>
              <a:t>Red         </a:t>
            </a:r>
            <a:r>
              <a:rPr lang="en-US" dirty="0" smtClean="0">
                <a:solidFill>
                  <a:srgbClr val="FFC000"/>
                </a:solidFill>
              </a:rPr>
              <a:t>Orange</a:t>
            </a:r>
            <a:r>
              <a:rPr lang="en-US" dirty="0" smtClean="0">
                <a:solidFill>
                  <a:srgbClr val="FF0000"/>
                </a:solidFill>
              </a:rPr>
              <a:t>       </a:t>
            </a:r>
            <a:r>
              <a:rPr lang="en-US" dirty="0" smtClean="0">
                <a:solidFill>
                  <a:srgbClr val="FFFF00"/>
                </a:solidFill>
              </a:rPr>
              <a:t>Yellow</a:t>
            </a:r>
          </a:p>
          <a:p>
            <a:pPr marL="0" indent="0">
              <a:buNone/>
            </a:pPr>
            <a:endParaRPr lang="en-US" dirty="0">
              <a:solidFill>
                <a:srgbClr val="FFFF00"/>
              </a:solidFill>
            </a:endParaRPr>
          </a:p>
          <a:p>
            <a:pPr marL="0" indent="0">
              <a:buNone/>
            </a:pPr>
            <a:endParaRPr lang="en-US" dirty="0" smtClean="0">
              <a:solidFill>
                <a:srgbClr val="FFFF00"/>
              </a:solidFill>
            </a:endParaRPr>
          </a:p>
          <a:p>
            <a:pPr marL="0" indent="0">
              <a:buNone/>
            </a:pPr>
            <a:endParaRPr lang="en-US" dirty="0">
              <a:solidFill>
                <a:srgbClr val="FFFF00"/>
              </a:solidFill>
            </a:endParaRPr>
          </a:p>
          <a:p>
            <a:pPr>
              <a:buFont typeface="Wingdings" panose="05000000000000000000" pitchFamily="2" charset="2"/>
              <a:buChar char="ü"/>
            </a:pPr>
            <a:r>
              <a:rPr lang="en-US" dirty="0" smtClean="0"/>
              <a:t> Vivid &amp; energetic</a:t>
            </a:r>
          </a:p>
          <a:p>
            <a:pPr>
              <a:buFont typeface="Wingdings" panose="05000000000000000000" pitchFamily="2" charset="2"/>
              <a:buChar char="ü"/>
            </a:pPr>
            <a:r>
              <a:rPr lang="en-US" dirty="0" smtClean="0"/>
              <a:t> Tend to advance in space</a:t>
            </a:r>
            <a:endParaRPr lang="en-US" dirty="0"/>
          </a:p>
        </p:txBody>
      </p:sp>
      <p:sp>
        <p:nvSpPr>
          <p:cNvPr id="4" name="Content Placeholder 3"/>
          <p:cNvSpPr>
            <a:spLocks noGrp="1"/>
          </p:cNvSpPr>
          <p:nvPr>
            <p:ph sz="half" idx="2"/>
          </p:nvPr>
        </p:nvSpPr>
        <p:spPr/>
        <p:txBody>
          <a:bodyPr>
            <a:normAutofit/>
          </a:bodyPr>
          <a:lstStyle/>
          <a:p>
            <a:pPr marL="0" indent="0" algn="ctr">
              <a:buNone/>
            </a:pPr>
            <a:r>
              <a:rPr lang="en-US" sz="3200" b="1" i="1" dirty="0" smtClean="0">
                <a:solidFill>
                  <a:schemeClr val="bg1">
                    <a:lumMod val="50000"/>
                  </a:schemeClr>
                </a:solidFill>
                <a:latin typeface="Century Gothic" panose="020B0502020202020204" pitchFamily="34" charset="0"/>
              </a:rPr>
              <a:t>Cool colors</a:t>
            </a:r>
          </a:p>
          <a:p>
            <a:endParaRPr lang="en-US" dirty="0"/>
          </a:p>
          <a:p>
            <a:pPr marL="0" indent="0">
              <a:buNone/>
            </a:pPr>
            <a:r>
              <a:rPr lang="en-US" dirty="0" smtClean="0"/>
              <a:t>    </a:t>
            </a:r>
            <a:r>
              <a:rPr lang="en-US" dirty="0" smtClean="0">
                <a:solidFill>
                  <a:srgbClr val="0070C0"/>
                </a:solidFill>
              </a:rPr>
              <a:t>Blue</a:t>
            </a:r>
            <a:r>
              <a:rPr lang="en-US" dirty="0" smtClean="0"/>
              <a:t>         </a:t>
            </a:r>
            <a:r>
              <a:rPr lang="en-US" dirty="0" smtClean="0">
                <a:solidFill>
                  <a:srgbClr val="92D050"/>
                </a:solidFill>
              </a:rPr>
              <a:t>Green </a:t>
            </a:r>
            <a:r>
              <a:rPr lang="en-US" dirty="0" smtClean="0"/>
              <a:t>       </a:t>
            </a:r>
            <a:r>
              <a:rPr lang="en-US" dirty="0" smtClean="0">
                <a:solidFill>
                  <a:srgbClr val="7030A0"/>
                </a:solidFill>
              </a:rPr>
              <a:t>Purple</a:t>
            </a:r>
          </a:p>
          <a:p>
            <a:pPr marL="0" indent="0">
              <a:buNone/>
            </a:pPr>
            <a:endParaRPr lang="en-US" dirty="0" smtClean="0"/>
          </a:p>
          <a:p>
            <a:pPr marL="0" indent="0">
              <a:buNone/>
            </a:pPr>
            <a:endParaRPr lang="en-US" dirty="0"/>
          </a:p>
          <a:p>
            <a:pPr marL="0" indent="0">
              <a:buNone/>
            </a:pPr>
            <a:endParaRPr lang="en-US" dirty="0" smtClean="0"/>
          </a:p>
          <a:p>
            <a:pPr>
              <a:buFont typeface="Wingdings" panose="05000000000000000000" pitchFamily="2" charset="2"/>
              <a:buChar char="ü"/>
            </a:pPr>
            <a:r>
              <a:rPr lang="en-US" dirty="0" smtClean="0"/>
              <a:t>Impression of calm, create a     soothing impression </a:t>
            </a:r>
            <a:endParaRPr lang="en-US" dirty="0"/>
          </a:p>
        </p:txBody>
      </p:sp>
      <p:sp>
        <p:nvSpPr>
          <p:cNvPr id="6" name="Donut 5"/>
          <p:cNvSpPr/>
          <p:nvPr/>
        </p:nvSpPr>
        <p:spPr>
          <a:xfrm>
            <a:off x="1107584" y="3462064"/>
            <a:ext cx="914400" cy="914400"/>
          </a:xfrm>
          <a:prstGeom prst="don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2636950" y="3462064"/>
            <a:ext cx="914400" cy="914400"/>
          </a:xfrm>
          <a:prstGeom prst="don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4166316" y="3482559"/>
            <a:ext cx="914400" cy="914400"/>
          </a:xfrm>
          <a:prstGeom prst="don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6404086" y="3482559"/>
            <a:ext cx="914400" cy="914400"/>
          </a:xfrm>
          <a:prstGeom prst="don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7921421" y="3482559"/>
            <a:ext cx="914400" cy="914400"/>
          </a:xfrm>
          <a:prstGeom prst="don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9438756" y="3482559"/>
            <a:ext cx="914400" cy="914400"/>
          </a:xfrm>
          <a:prstGeom prst="don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8293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bg1">
                    <a:lumMod val="50000"/>
                  </a:schemeClr>
                </a:solidFill>
                <a:latin typeface="Century Gothic" panose="020B0502020202020204" pitchFamily="34" charset="0"/>
              </a:rPr>
              <a:t>Neutral</a:t>
            </a:r>
            <a:endParaRPr lang="en-US" b="1" i="1" dirty="0">
              <a:solidFill>
                <a:schemeClr val="bg1">
                  <a:lumMod val="50000"/>
                </a:schemeClr>
              </a:solidFill>
              <a:latin typeface="Century Gothic" panose="020B0502020202020204" pitchFamily="34" charset="0"/>
            </a:endParaRPr>
          </a:p>
        </p:txBody>
      </p:sp>
      <p:sp>
        <p:nvSpPr>
          <p:cNvPr id="3" name="Content Placeholder 2"/>
          <p:cNvSpPr>
            <a:spLocks noGrp="1"/>
          </p:cNvSpPr>
          <p:nvPr>
            <p:ph idx="1"/>
          </p:nvPr>
        </p:nvSpPr>
        <p:spPr>
          <a:xfrm>
            <a:off x="838200" y="1825625"/>
            <a:ext cx="8177011" cy="4351338"/>
          </a:xfrm>
        </p:spPr>
        <p:txBody>
          <a:bodyPr/>
          <a:lstStyle/>
          <a:p>
            <a:endParaRPr lang="en-US" dirty="0" smtClean="0"/>
          </a:p>
          <a:p>
            <a:pPr marL="0" indent="0">
              <a:buNone/>
            </a:pPr>
            <a:r>
              <a:rPr lang="en-US" dirty="0" smtClean="0"/>
              <a:t>                                                                   Black                        </a:t>
            </a:r>
          </a:p>
          <a:p>
            <a:endParaRPr lang="en-US" dirty="0" smtClean="0"/>
          </a:p>
          <a:p>
            <a:pPr marL="0" indent="0">
              <a:buNone/>
            </a:pPr>
            <a:r>
              <a:rPr lang="en-US" dirty="0" smtClean="0"/>
              <a:t>                                                                   White</a:t>
            </a:r>
          </a:p>
          <a:p>
            <a:pPr marL="0" indent="0">
              <a:buNone/>
            </a:pPr>
            <a:endParaRPr lang="en-US" dirty="0"/>
          </a:p>
          <a:p>
            <a:pPr marL="0" indent="0">
              <a:buNone/>
            </a:pPr>
            <a:r>
              <a:rPr lang="en-US" dirty="0" smtClean="0"/>
              <a:t>                                                                   Grey</a:t>
            </a:r>
          </a:p>
        </p:txBody>
      </p:sp>
      <p:sp>
        <p:nvSpPr>
          <p:cNvPr id="4" name="Rectangle 3"/>
          <p:cNvSpPr/>
          <p:nvPr/>
        </p:nvSpPr>
        <p:spPr>
          <a:xfrm>
            <a:off x="1133341" y="1970468"/>
            <a:ext cx="4893972" cy="9015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33341" y="3172194"/>
            <a:ext cx="4893972" cy="9015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33341" y="4373920"/>
            <a:ext cx="4893972" cy="9015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650051" y="3172193"/>
            <a:ext cx="1120462" cy="901521"/>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015211" y="2270135"/>
            <a:ext cx="2807595" cy="3046988"/>
          </a:xfrm>
          <a:prstGeom prst="rect">
            <a:avLst/>
          </a:prstGeom>
          <a:noFill/>
        </p:spPr>
        <p:txBody>
          <a:bodyPr wrap="square" rtlCol="0">
            <a:spAutoFit/>
          </a:bodyPr>
          <a:lstStyle/>
          <a:p>
            <a:r>
              <a:rPr lang="en-US" sz="3200" dirty="0" smtClean="0">
                <a:latin typeface="Century Gothic" panose="020B0502020202020204" pitchFamily="34" charset="0"/>
              </a:rPr>
              <a:t>Mix &amp; Match with </a:t>
            </a:r>
          </a:p>
          <a:p>
            <a:r>
              <a:rPr lang="en-US" sz="3200" dirty="0">
                <a:latin typeface="Century Gothic" panose="020B0502020202020204" pitchFamily="34" charset="0"/>
              </a:rPr>
              <a:t>o</a:t>
            </a:r>
            <a:r>
              <a:rPr lang="en-US" sz="3200" dirty="0" smtClean="0">
                <a:latin typeface="Century Gothic" panose="020B0502020202020204" pitchFamily="34" charset="0"/>
              </a:rPr>
              <a:t>thers color schemes. </a:t>
            </a:r>
          </a:p>
          <a:p>
            <a:r>
              <a:rPr lang="en-US" sz="3200" dirty="0" smtClean="0">
                <a:latin typeface="Century Gothic" panose="020B0502020202020204" pitchFamily="34" charset="0"/>
              </a:rPr>
              <a:t>(Warm &amp; Cold)</a:t>
            </a:r>
            <a:endParaRPr lang="en-US" sz="3200" dirty="0">
              <a:latin typeface="Century Gothic" panose="020B0502020202020204" pitchFamily="34" charset="0"/>
            </a:endParaRPr>
          </a:p>
        </p:txBody>
      </p:sp>
    </p:spTree>
    <p:extLst>
      <p:ext uri="{BB962C8B-B14F-4D97-AF65-F5344CB8AC3E}">
        <p14:creationId xmlns:p14="http://schemas.microsoft.com/office/powerpoint/2010/main" val="3974617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854" y="1611760"/>
            <a:ext cx="10766738" cy="2387600"/>
          </a:xfrm>
        </p:spPr>
        <p:txBody>
          <a:bodyPr>
            <a:noAutofit/>
          </a:bodyPr>
          <a:lstStyle/>
          <a:p>
            <a:r>
              <a:rPr lang="en-US" sz="6600" dirty="0" smtClean="0">
                <a:solidFill>
                  <a:schemeClr val="bg2">
                    <a:lumMod val="25000"/>
                  </a:schemeClr>
                </a:solidFill>
                <a:latin typeface="Sketch Rockwell" panose="02000000000000000000" pitchFamily="2" charset="0"/>
              </a:rPr>
              <a:t>Color is a Non-verbal Communication</a:t>
            </a:r>
            <a:endParaRPr lang="en-US" sz="6600" dirty="0">
              <a:solidFill>
                <a:schemeClr val="bg2">
                  <a:lumMod val="25000"/>
                </a:schemeClr>
              </a:solidFill>
              <a:latin typeface="Sketch Rockwell" panose="02000000000000000000" pitchFamily="2" charset="0"/>
            </a:endParaRPr>
          </a:p>
        </p:txBody>
      </p:sp>
      <p:sp>
        <p:nvSpPr>
          <p:cNvPr id="3" name="Subtitle 2"/>
          <p:cNvSpPr>
            <a:spLocks noGrp="1"/>
          </p:cNvSpPr>
          <p:nvPr>
            <p:ph type="subTitle" idx="1"/>
          </p:nvPr>
        </p:nvSpPr>
        <p:spPr>
          <a:xfrm>
            <a:off x="759854" y="4258861"/>
            <a:ext cx="10650828" cy="1655762"/>
          </a:xfrm>
        </p:spPr>
        <p:txBody>
          <a:bodyPr/>
          <a:lstStyle/>
          <a:p>
            <a:pPr>
              <a:lnSpc>
                <a:spcPct val="150000"/>
              </a:lnSpc>
            </a:pPr>
            <a:r>
              <a:rPr lang="en-US" dirty="0" smtClean="0">
                <a:solidFill>
                  <a:schemeClr val="bg1">
                    <a:lumMod val="50000"/>
                  </a:schemeClr>
                </a:solidFill>
              </a:rPr>
              <a:t>Choose the right color to communicate effectively for your website design to grab your viewers’ interest.</a:t>
            </a:r>
            <a:endParaRPr lang="en-US" dirty="0">
              <a:solidFill>
                <a:schemeClr val="bg1">
                  <a:lumMod val="50000"/>
                </a:schemeClr>
              </a:solidFill>
            </a:endParaRPr>
          </a:p>
        </p:txBody>
      </p:sp>
    </p:spTree>
    <p:extLst>
      <p:ext uri="{BB962C8B-B14F-4D97-AF65-F5344CB8AC3E}">
        <p14:creationId xmlns:p14="http://schemas.microsoft.com/office/powerpoint/2010/main" val="1561211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670576" y="480089"/>
            <a:ext cx="965916" cy="965916"/>
          </a:xfrm>
          <a:prstGeom prst="don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1594207" y="1677725"/>
            <a:ext cx="965916" cy="965916"/>
          </a:xfrm>
          <a:prstGeom prst="don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628291" y="2971631"/>
            <a:ext cx="965916" cy="965916"/>
          </a:xfrm>
          <a:prstGeom prst="don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1594207" y="4347143"/>
            <a:ext cx="965916" cy="965916"/>
          </a:xfrm>
          <a:prstGeom prst="don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813889" y="695442"/>
            <a:ext cx="1370555" cy="646331"/>
          </a:xfrm>
          <a:prstGeom prst="rect">
            <a:avLst/>
          </a:prstGeom>
          <a:noFill/>
        </p:spPr>
        <p:txBody>
          <a:bodyPr wrap="square" rtlCol="0">
            <a:spAutoFit/>
          </a:bodyPr>
          <a:lstStyle/>
          <a:p>
            <a:r>
              <a:rPr lang="en-US" sz="3600" dirty="0" smtClean="0">
                <a:solidFill>
                  <a:srgbClr val="FF0000"/>
                </a:solidFill>
                <a:latin typeface="Sketch Rockwell" panose="02000000000000000000" pitchFamily="2" charset="0"/>
              </a:rPr>
              <a:t>RED</a:t>
            </a:r>
            <a:endParaRPr lang="en-US" sz="3600" dirty="0">
              <a:solidFill>
                <a:srgbClr val="FF0000"/>
              </a:solidFill>
              <a:latin typeface="Sketch Rockwell" panose="02000000000000000000" pitchFamily="2" charset="0"/>
            </a:endParaRPr>
          </a:p>
        </p:txBody>
      </p:sp>
      <p:sp>
        <p:nvSpPr>
          <p:cNvPr id="10" name="TextBox 9"/>
          <p:cNvSpPr txBox="1"/>
          <p:nvPr/>
        </p:nvSpPr>
        <p:spPr>
          <a:xfrm>
            <a:off x="2670576" y="1882328"/>
            <a:ext cx="2380780" cy="646331"/>
          </a:xfrm>
          <a:prstGeom prst="rect">
            <a:avLst/>
          </a:prstGeom>
          <a:noFill/>
        </p:spPr>
        <p:txBody>
          <a:bodyPr wrap="none" rtlCol="0">
            <a:spAutoFit/>
          </a:bodyPr>
          <a:lstStyle/>
          <a:p>
            <a:r>
              <a:rPr lang="en-US" sz="3600" dirty="0" smtClean="0">
                <a:solidFill>
                  <a:srgbClr val="FFC000"/>
                </a:solidFill>
                <a:latin typeface="Sketch Rockwell" panose="02000000000000000000" pitchFamily="2" charset="0"/>
              </a:rPr>
              <a:t>ORANGE</a:t>
            </a:r>
            <a:endParaRPr lang="en-US" sz="3600" dirty="0">
              <a:solidFill>
                <a:srgbClr val="FFC000"/>
              </a:solidFill>
              <a:latin typeface="Sketch Rockwell" panose="02000000000000000000" pitchFamily="2" charset="0"/>
            </a:endParaRPr>
          </a:p>
        </p:txBody>
      </p:sp>
      <p:sp>
        <p:nvSpPr>
          <p:cNvPr id="11" name="TextBox 10"/>
          <p:cNvSpPr txBox="1"/>
          <p:nvPr/>
        </p:nvSpPr>
        <p:spPr>
          <a:xfrm>
            <a:off x="1783397" y="3187208"/>
            <a:ext cx="2361480" cy="646331"/>
          </a:xfrm>
          <a:prstGeom prst="rect">
            <a:avLst/>
          </a:prstGeom>
          <a:noFill/>
        </p:spPr>
        <p:txBody>
          <a:bodyPr wrap="none" rtlCol="0">
            <a:spAutoFit/>
          </a:bodyPr>
          <a:lstStyle/>
          <a:p>
            <a:r>
              <a:rPr lang="en-US" sz="3600" dirty="0" smtClean="0">
                <a:solidFill>
                  <a:srgbClr val="FFFF00"/>
                </a:solidFill>
                <a:latin typeface="Sketch Rockwell" panose="02000000000000000000" pitchFamily="2" charset="0"/>
              </a:rPr>
              <a:t>YELLOW</a:t>
            </a:r>
            <a:endParaRPr lang="en-US" sz="3600" dirty="0">
              <a:solidFill>
                <a:srgbClr val="FFFF00"/>
              </a:solidFill>
              <a:latin typeface="Sketch Rockwell" panose="02000000000000000000" pitchFamily="2" charset="0"/>
            </a:endParaRPr>
          </a:p>
        </p:txBody>
      </p:sp>
      <p:sp>
        <p:nvSpPr>
          <p:cNvPr id="12" name="TextBox 11"/>
          <p:cNvSpPr txBox="1"/>
          <p:nvPr/>
        </p:nvSpPr>
        <p:spPr>
          <a:xfrm>
            <a:off x="2670576" y="4442208"/>
            <a:ext cx="1973617" cy="646331"/>
          </a:xfrm>
          <a:prstGeom prst="rect">
            <a:avLst/>
          </a:prstGeom>
          <a:noFill/>
        </p:spPr>
        <p:txBody>
          <a:bodyPr wrap="none" rtlCol="0">
            <a:spAutoFit/>
          </a:bodyPr>
          <a:lstStyle/>
          <a:p>
            <a:r>
              <a:rPr lang="en-US" sz="3600" dirty="0" smtClean="0">
                <a:solidFill>
                  <a:srgbClr val="00B050"/>
                </a:solidFill>
                <a:latin typeface="Sketch Rockwell" panose="02000000000000000000" pitchFamily="2" charset="0"/>
              </a:rPr>
              <a:t>GREEN</a:t>
            </a:r>
            <a:endParaRPr lang="en-US" sz="3600" dirty="0">
              <a:solidFill>
                <a:srgbClr val="00B050"/>
              </a:solidFill>
              <a:latin typeface="Sketch Rockwell" panose="02000000000000000000" pitchFamily="2" charset="0"/>
            </a:endParaRPr>
          </a:p>
        </p:txBody>
      </p:sp>
      <p:sp>
        <p:nvSpPr>
          <p:cNvPr id="14" name="Donut 13"/>
          <p:cNvSpPr/>
          <p:nvPr/>
        </p:nvSpPr>
        <p:spPr>
          <a:xfrm>
            <a:off x="2670576" y="5499754"/>
            <a:ext cx="965916" cy="965916"/>
          </a:xfrm>
          <a:prstGeom prst="don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3818696" y="5659546"/>
            <a:ext cx="1510350" cy="646331"/>
          </a:xfrm>
          <a:prstGeom prst="rect">
            <a:avLst/>
          </a:prstGeom>
          <a:noFill/>
        </p:spPr>
        <p:txBody>
          <a:bodyPr wrap="none" rtlCol="0">
            <a:spAutoFit/>
          </a:bodyPr>
          <a:lstStyle/>
          <a:p>
            <a:r>
              <a:rPr lang="en-US" sz="3600" dirty="0" smtClean="0">
                <a:solidFill>
                  <a:srgbClr val="0070C0"/>
                </a:solidFill>
                <a:latin typeface="Sketch Rockwell" panose="02000000000000000000" pitchFamily="2" charset="0"/>
              </a:rPr>
              <a:t>BLUE</a:t>
            </a:r>
            <a:endParaRPr lang="en-US" sz="3600" dirty="0">
              <a:solidFill>
                <a:srgbClr val="0070C0"/>
              </a:solidFill>
              <a:latin typeface="Sketch Rockwell" panose="02000000000000000000" pitchFamily="2" charset="0"/>
            </a:endParaRPr>
          </a:p>
        </p:txBody>
      </p:sp>
      <p:sp>
        <p:nvSpPr>
          <p:cNvPr id="16" name="TextBox 15"/>
          <p:cNvSpPr txBox="1"/>
          <p:nvPr/>
        </p:nvSpPr>
        <p:spPr>
          <a:xfrm>
            <a:off x="5213518" y="1101367"/>
            <a:ext cx="6013185" cy="369332"/>
          </a:xfrm>
          <a:prstGeom prst="rect">
            <a:avLst/>
          </a:prstGeom>
          <a:noFill/>
        </p:spPr>
        <p:txBody>
          <a:bodyPr wrap="none" rtlCol="0">
            <a:spAutoFit/>
          </a:bodyPr>
          <a:lstStyle/>
          <a:p>
            <a:r>
              <a:rPr lang="en-US" dirty="0" smtClean="0">
                <a:latin typeface="Century Gothic" panose="020B0502020202020204" pitchFamily="34" charset="0"/>
              </a:rPr>
              <a:t>Color of </a:t>
            </a:r>
            <a:r>
              <a:rPr lang="en-US" b="1" i="1" dirty="0" smtClean="0">
                <a:latin typeface="Century Gothic" panose="020B0502020202020204" pitchFamily="34" charset="0"/>
              </a:rPr>
              <a:t>energy</a:t>
            </a:r>
            <a:r>
              <a:rPr lang="en-US" dirty="0" smtClean="0">
                <a:latin typeface="Century Gothic" panose="020B0502020202020204" pitchFamily="34" charset="0"/>
              </a:rPr>
              <a:t>, </a:t>
            </a:r>
            <a:r>
              <a:rPr lang="en-US" b="1" i="1" dirty="0" smtClean="0">
                <a:latin typeface="Century Gothic" panose="020B0502020202020204" pitchFamily="34" charset="0"/>
              </a:rPr>
              <a:t>passion</a:t>
            </a:r>
            <a:r>
              <a:rPr lang="en-US" dirty="0" smtClean="0">
                <a:latin typeface="Century Gothic" panose="020B0502020202020204" pitchFamily="34" charset="0"/>
              </a:rPr>
              <a:t>, </a:t>
            </a:r>
            <a:r>
              <a:rPr lang="en-US" b="1" i="1" dirty="0" smtClean="0">
                <a:latin typeface="Century Gothic" panose="020B0502020202020204" pitchFamily="34" charset="0"/>
              </a:rPr>
              <a:t>action</a:t>
            </a:r>
            <a:r>
              <a:rPr lang="en-US" b="1" dirty="0" smtClean="0">
                <a:latin typeface="Century Gothic" panose="020B0502020202020204" pitchFamily="34" charset="0"/>
              </a:rPr>
              <a:t> </a:t>
            </a:r>
            <a:r>
              <a:rPr lang="en-US" dirty="0" smtClean="0">
                <a:latin typeface="Century Gothic" panose="020B0502020202020204" pitchFamily="34" charset="0"/>
              </a:rPr>
              <a:t>and </a:t>
            </a:r>
            <a:r>
              <a:rPr lang="en-US" b="1" i="1" dirty="0" smtClean="0">
                <a:latin typeface="Century Gothic" panose="020B0502020202020204" pitchFamily="34" charset="0"/>
              </a:rPr>
              <a:t>determination</a:t>
            </a:r>
            <a:r>
              <a:rPr lang="en-US" b="1" dirty="0" smtClean="0">
                <a:latin typeface="Century Gothic" panose="020B0502020202020204" pitchFamily="34" charset="0"/>
              </a:rPr>
              <a:t>.</a:t>
            </a:r>
            <a:r>
              <a:rPr lang="en-US" dirty="0" smtClean="0">
                <a:latin typeface="Century Gothic" panose="020B0502020202020204" pitchFamily="34" charset="0"/>
              </a:rPr>
              <a:t> </a:t>
            </a:r>
            <a:endParaRPr lang="en-US" dirty="0">
              <a:latin typeface="Century Gothic" panose="020B0502020202020204" pitchFamily="34" charset="0"/>
            </a:endParaRPr>
          </a:p>
        </p:txBody>
      </p:sp>
      <p:sp>
        <p:nvSpPr>
          <p:cNvPr id="17" name="TextBox 16"/>
          <p:cNvSpPr txBox="1"/>
          <p:nvPr/>
        </p:nvSpPr>
        <p:spPr>
          <a:xfrm>
            <a:off x="5051356" y="2343993"/>
            <a:ext cx="5304657" cy="369332"/>
          </a:xfrm>
          <a:prstGeom prst="rect">
            <a:avLst/>
          </a:prstGeom>
          <a:noFill/>
        </p:spPr>
        <p:txBody>
          <a:bodyPr wrap="none" rtlCol="0">
            <a:spAutoFit/>
          </a:bodyPr>
          <a:lstStyle/>
          <a:p>
            <a:r>
              <a:rPr lang="en-US" dirty="0" smtClean="0">
                <a:latin typeface="Century Gothic" panose="020B0502020202020204" pitchFamily="34" charset="0"/>
              </a:rPr>
              <a:t>Color of </a:t>
            </a:r>
            <a:r>
              <a:rPr lang="en-US" b="1" i="1" dirty="0" smtClean="0">
                <a:latin typeface="Century Gothic" panose="020B0502020202020204" pitchFamily="34" charset="0"/>
              </a:rPr>
              <a:t>social communication </a:t>
            </a:r>
            <a:r>
              <a:rPr lang="en-US" dirty="0" smtClean="0">
                <a:latin typeface="Century Gothic" panose="020B0502020202020204" pitchFamily="34" charset="0"/>
              </a:rPr>
              <a:t>and </a:t>
            </a:r>
            <a:r>
              <a:rPr lang="en-US" b="1" i="1" dirty="0" smtClean="0">
                <a:latin typeface="Century Gothic" panose="020B0502020202020204" pitchFamily="34" charset="0"/>
              </a:rPr>
              <a:t>optimism</a:t>
            </a:r>
            <a:r>
              <a:rPr lang="en-US" dirty="0" smtClean="0">
                <a:latin typeface="Century Gothic" panose="020B0502020202020204" pitchFamily="34" charset="0"/>
              </a:rPr>
              <a:t>.</a:t>
            </a:r>
            <a:endParaRPr lang="en-US" dirty="0">
              <a:latin typeface="Century Gothic" panose="020B0502020202020204" pitchFamily="34" charset="0"/>
            </a:endParaRPr>
          </a:p>
        </p:txBody>
      </p:sp>
      <p:sp>
        <p:nvSpPr>
          <p:cNvPr id="18" name="TextBox 17"/>
          <p:cNvSpPr txBox="1"/>
          <p:nvPr/>
        </p:nvSpPr>
        <p:spPr>
          <a:xfrm>
            <a:off x="4144877" y="3561515"/>
            <a:ext cx="6928500" cy="369332"/>
          </a:xfrm>
          <a:prstGeom prst="rect">
            <a:avLst/>
          </a:prstGeom>
          <a:noFill/>
        </p:spPr>
        <p:txBody>
          <a:bodyPr wrap="none" rtlCol="0">
            <a:spAutoFit/>
          </a:bodyPr>
          <a:lstStyle/>
          <a:p>
            <a:r>
              <a:rPr lang="en-US" dirty="0">
                <a:latin typeface="Century Gothic" panose="020B0502020202020204" pitchFamily="34" charset="0"/>
              </a:rPr>
              <a:t>C</a:t>
            </a:r>
            <a:r>
              <a:rPr lang="en-US" dirty="0" smtClean="0">
                <a:latin typeface="Century Gothic" panose="020B0502020202020204" pitchFamily="34" charset="0"/>
              </a:rPr>
              <a:t>olor </a:t>
            </a:r>
            <a:r>
              <a:rPr lang="en-US" dirty="0">
                <a:latin typeface="Century Gothic" panose="020B0502020202020204" pitchFamily="34" charset="0"/>
              </a:rPr>
              <a:t>of the </a:t>
            </a:r>
            <a:r>
              <a:rPr lang="en-US" b="1" i="1" dirty="0">
                <a:latin typeface="Century Gothic" panose="020B0502020202020204" pitchFamily="34" charset="0"/>
              </a:rPr>
              <a:t>mind and the </a:t>
            </a:r>
            <a:r>
              <a:rPr lang="en-US" b="1" i="1" dirty="0" smtClean="0">
                <a:latin typeface="Century Gothic" panose="020B0502020202020204" pitchFamily="34" charset="0"/>
              </a:rPr>
              <a:t>intellect</a:t>
            </a:r>
            <a:r>
              <a:rPr lang="en-US" dirty="0" smtClean="0">
                <a:latin typeface="Century Gothic" panose="020B0502020202020204" pitchFamily="34" charset="0"/>
              </a:rPr>
              <a:t>- Optimistic </a:t>
            </a:r>
            <a:r>
              <a:rPr lang="en-US" dirty="0">
                <a:latin typeface="Century Gothic" panose="020B0502020202020204" pitchFamily="34" charset="0"/>
              </a:rPr>
              <a:t>and </a:t>
            </a:r>
            <a:r>
              <a:rPr lang="en-US" dirty="0" smtClean="0">
                <a:latin typeface="Century Gothic" panose="020B0502020202020204" pitchFamily="34" charset="0"/>
              </a:rPr>
              <a:t>cheerful. </a:t>
            </a:r>
          </a:p>
        </p:txBody>
      </p:sp>
      <p:sp>
        <p:nvSpPr>
          <p:cNvPr id="19" name="TextBox 18"/>
          <p:cNvSpPr txBox="1"/>
          <p:nvPr/>
        </p:nvSpPr>
        <p:spPr>
          <a:xfrm>
            <a:off x="4644193" y="4830101"/>
            <a:ext cx="3599062" cy="369332"/>
          </a:xfrm>
          <a:prstGeom prst="rect">
            <a:avLst/>
          </a:prstGeom>
          <a:noFill/>
        </p:spPr>
        <p:txBody>
          <a:bodyPr wrap="none" rtlCol="0">
            <a:spAutoFit/>
          </a:bodyPr>
          <a:lstStyle/>
          <a:p>
            <a:r>
              <a:rPr lang="en-US" dirty="0">
                <a:latin typeface="Century Gothic" panose="020B0502020202020204" pitchFamily="34" charset="0"/>
              </a:rPr>
              <a:t>C</a:t>
            </a:r>
            <a:r>
              <a:rPr lang="en-US" dirty="0" smtClean="0">
                <a:latin typeface="Century Gothic" panose="020B0502020202020204" pitchFamily="34" charset="0"/>
              </a:rPr>
              <a:t>olor </a:t>
            </a:r>
            <a:r>
              <a:rPr lang="en-US" dirty="0">
                <a:latin typeface="Century Gothic" panose="020B0502020202020204" pitchFamily="34" charset="0"/>
              </a:rPr>
              <a:t>of </a:t>
            </a:r>
            <a:r>
              <a:rPr lang="en-US" b="1" i="1" dirty="0" smtClean="0">
                <a:latin typeface="Century Gothic" panose="020B0502020202020204" pitchFamily="34" charset="0"/>
              </a:rPr>
              <a:t>balance</a:t>
            </a:r>
            <a:r>
              <a:rPr lang="en-US" dirty="0" smtClean="0">
                <a:latin typeface="Century Gothic" panose="020B0502020202020204" pitchFamily="34" charset="0"/>
              </a:rPr>
              <a:t> and </a:t>
            </a:r>
            <a:r>
              <a:rPr lang="en-US" b="1" i="1" dirty="0" smtClean="0">
                <a:latin typeface="Century Gothic" panose="020B0502020202020204" pitchFamily="34" charset="0"/>
              </a:rPr>
              <a:t>growth. </a:t>
            </a:r>
          </a:p>
        </p:txBody>
      </p:sp>
      <p:sp>
        <p:nvSpPr>
          <p:cNvPr id="20" name="TextBox 19"/>
          <p:cNvSpPr txBox="1"/>
          <p:nvPr/>
        </p:nvSpPr>
        <p:spPr>
          <a:xfrm>
            <a:off x="5329046" y="6061758"/>
            <a:ext cx="3126177" cy="369332"/>
          </a:xfrm>
          <a:prstGeom prst="rect">
            <a:avLst/>
          </a:prstGeom>
          <a:noFill/>
        </p:spPr>
        <p:txBody>
          <a:bodyPr wrap="none" rtlCol="0">
            <a:spAutoFit/>
          </a:bodyPr>
          <a:lstStyle/>
          <a:p>
            <a:r>
              <a:rPr lang="en-US" dirty="0">
                <a:latin typeface="Century Gothic" panose="020B0502020202020204" pitchFamily="34" charset="0"/>
              </a:rPr>
              <a:t>C</a:t>
            </a:r>
            <a:r>
              <a:rPr lang="en-US" dirty="0" smtClean="0">
                <a:latin typeface="Century Gothic" panose="020B0502020202020204" pitchFamily="34" charset="0"/>
              </a:rPr>
              <a:t>olor </a:t>
            </a:r>
            <a:r>
              <a:rPr lang="en-US" dirty="0">
                <a:latin typeface="Century Gothic" panose="020B0502020202020204" pitchFamily="34" charset="0"/>
              </a:rPr>
              <a:t>of </a:t>
            </a:r>
            <a:r>
              <a:rPr lang="en-US" b="1" i="1" dirty="0" smtClean="0">
                <a:latin typeface="Century Gothic" panose="020B0502020202020204" pitchFamily="34" charset="0"/>
              </a:rPr>
              <a:t>truth</a:t>
            </a:r>
            <a:r>
              <a:rPr lang="en-US" dirty="0" smtClean="0">
                <a:latin typeface="Century Gothic" panose="020B0502020202020204" pitchFamily="34" charset="0"/>
              </a:rPr>
              <a:t> and </a:t>
            </a:r>
            <a:r>
              <a:rPr lang="en-US" b="1" i="1" dirty="0" smtClean="0">
                <a:latin typeface="Century Gothic" panose="020B0502020202020204" pitchFamily="34" charset="0"/>
              </a:rPr>
              <a:t>peace. </a:t>
            </a:r>
          </a:p>
        </p:txBody>
      </p:sp>
    </p:spTree>
    <p:extLst>
      <p:ext uri="{BB962C8B-B14F-4D97-AF65-F5344CB8AC3E}">
        <p14:creationId xmlns:p14="http://schemas.microsoft.com/office/powerpoint/2010/main" val="7434761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1982637" y="666604"/>
            <a:ext cx="965916" cy="965916"/>
          </a:xfrm>
          <a:prstGeom prst="don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502276" y="2180537"/>
            <a:ext cx="965916" cy="965916"/>
          </a:xfrm>
          <a:prstGeom prst="donut">
            <a:avLst/>
          </a:prstGeom>
          <a:solidFill>
            <a:srgbClr val="FE5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2713832" y="3710067"/>
            <a:ext cx="965916" cy="965916"/>
          </a:xfrm>
          <a:prstGeom prst="donu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502276" y="5145373"/>
            <a:ext cx="965916" cy="965916"/>
          </a:xfrm>
          <a:prstGeom prst="donu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164608" y="872101"/>
            <a:ext cx="2259197" cy="646331"/>
          </a:xfrm>
          <a:prstGeom prst="rect">
            <a:avLst/>
          </a:prstGeom>
          <a:noFill/>
        </p:spPr>
        <p:txBody>
          <a:bodyPr wrap="square" rtlCol="0">
            <a:spAutoFit/>
          </a:bodyPr>
          <a:lstStyle/>
          <a:p>
            <a:r>
              <a:rPr lang="en-US" sz="3600" dirty="0" smtClean="0">
                <a:solidFill>
                  <a:srgbClr val="7030A0"/>
                </a:solidFill>
                <a:latin typeface="Sketch Rockwell" panose="02000000000000000000" pitchFamily="2" charset="0"/>
              </a:rPr>
              <a:t>PURPLE</a:t>
            </a:r>
            <a:endParaRPr lang="en-US" sz="3600" dirty="0">
              <a:solidFill>
                <a:srgbClr val="7030A0"/>
              </a:solidFill>
              <a:latin typeface="Sketch Rockwell" panose="02000000000000000000" pitchFamily="2" charset="0"/>
            </a:endParaRPr>
          </a:p>
        </p:txBody>
      </p:sp>
      <p:sp>
        <p:nvSpPr>
          <p:cNvPr id="10" name="TextBox 9"/>
          <p:cNvSpPr txBox="1"/>
          <p:nvPr/>
        </p:nvSpPr>
        <p:spPr>
          <a:xfrm>
            <a:off x="1623802" y="2340329"/>
            <a:ext cx="1540806" cy="646331"/>
          </a:xfrm>
          <a:prstGeom prst="rect">
            <a:avLst/>
          </a:prstGeom>
          <a:noFill/>
        </p:spPr>
        <p:txBody>
          <a:bodyPr wrap="none" rtlCol="0">
            <a:spAutoFit/>
          </a:bodyPr>
          <a:lstStyle/>
          <a:p>
            <a:r>
              <a:rPr lang="en-US" sz="3600" dirty="0" smtClean="0">
                <a:solidFill>
                  <a:srgbClr val="FE54A1"/>
                </a:solidFill>
                <a:latin typeface="Sketch Rockwell" panose="02000000000000000000" pitchFamily="2" charset="0"/>
              </a:rPr>
              <a:t>PINK</a:t>
            </a:r>
            <a:endParaRPr lang="en-US" sz="3600" dirty="0">
              <a:solidFill>
                <a:srgbClr val="FE54A1"/>
              </a:solidFill>
              <a:latin typeface="Sketch Rockwell" panose="02000000000000000000" pitchFamily="2" charset="0"/>
            </a:endParaRPr>
          </a:p>
        </p:txBody>
      </p:sp>
      <p:sp>
        <p:nvSpPr>
          <p:cNvPr id="11" name="TextBox 10"/>
          <p:cNvSpPr txBox="1"/>
          <p:nvPr/>
        </p:nvSpPr>
        <p:spPr>
          <a:xfrm>
            <a:off x="3856215" y="3916350"/>
            <a:ext cx="1959191" cy="646331"/>
          </a:xfrm>
          <a:prstGeom prst="rect">
            <a:avLst/>
          </a:prstGeom>
          <a:noFill/>
        </p:spPr>
        <p:txBody>
          <a:bodyPr wrap="none" rtlCol="0">
            <a:spAutoFit/>
          </a:bodyPr>
          <a:lstStyle/>
          <a:p>
            <a:r>
              <a:rPr lang="en-US" sz="3600" dirty="0" smtClean="0">
                <a:solidFill>
                  <a:schemeClr val="bg1">
                    <a:lumMod val="85000"/>
                  </a:schemeClr>
                </a:solidFill>
                <a:latin typeface="Sketch Rockwell" panose="02000000000000000000" pitchFamily="2" charset="0"/>
              </a:rPr>
              <a:t>WHITE</a:t>
            </a:r>
            <a:endParaRPr lang="en-US" sz="3600" dirty="0">
              <a:solidFill>
                <a:schemeClr val="bg1">
                  <a:lumMod val="85000"/>
                </a:schemeClr>
              </a:solidFill>
              <a:latin typeface="Sketch Rockwell" panose="02000000000000000000" pitchFamily="2" charset="0"/>
            </a:endParaRPr>
          </a:p>
        </p:txBody>
      </p:sp>
      <p:sp>
        <p:nvSpPr>
          <p:cNvPr id="12" name="TextBox 11"/>
          <p:cNvSpPr txBox="1"/>
          <p:nvPr/>
        </p:nvSpPr>
        <p:spPr>
          <a:xfrm>
            <a:off x="1643102" y="5305165"/>
            <a:ext cx="1958485" cy="646331"/>
          </a:xfrm>
          <a:prstGeom prst="rect">
            <a:avLst/>
          </a:prstGeom>
          <a:noFill/>
        </p:spPr>
        <p:txBody>
          <a:bodyPr wrap="none" rtlCol="0">
            <a:spAutoFit/>
          </a:bodyPr>
          <a:lstStyle/>
          <a:p>
            <a:r>
              <a:rPr lang="en-US" sz="3600" dirty="0" smtClean="0">
                <a:solidFill>
                  <a:schemeClr val="tx1">
                    <a:lumMod val="95000"/>
                    <a:lumOff val="5000"/>
                  </a:schemeClr>
                </a:solidFill>
                <a:latin typeface="Sketch Rockwell" panose="02000000000000000000" pitchFamily="2" charset="0"/>
              </a:rPr>
              <a:t>BLACK</a:t>
            </a:r>
            <a:endParaRPr lang="en-US" sz="3600" dirty="0">
              <a:solidFill>
                <a:schemeClr val="tx1">
                  <a:lumMod val="95000"/>
                  <a:lumOff val="5000"/>
                </a:schemeClr>
              </a:solidFill>
              <a:latin typeface="Sketch Rockwell" panose="02000000000000000000" pitchFamily="2" charset="0"/>
            </a:endParaRPr>
          </a:p>
        </p:txBody>
      </p:sp>
      <p:sp>
        <p:nvSpPr>
          <p:cNvPr id="16" name="TextBox 15"/>
          <p:cNvSpPr txBox="1"/>
          <p:nvPr/>
        </p:nvSpPr>
        <p:spPr>
          <a:xfrm>
            <a:off x="5431488" y="1263188"/>
            <a:ext cx="2890878" cy="369332"/>
          </a:xfrm>
          <a:prstGeom prst="rect">
            <a:avLst/>
          </a:prstGeom>
          <a:noFill/>
        </p:spPr>
        <p:txBody>
          <a:bodyPr wrap="square" rtlCol="0">
            <a:spAutoFit/>
          </a:bodyPr>
          <a:lstStyle/>
          <a:p>
            <a:r>
              <a:rPr lang="en-US" dirty="0" smtClean="0">
                <a:latin typeface="Century Gothic" panose="020B0502020202020204" pitchFamily="34" charset="0"/>
              </a:rPr>
              <a:t>Color of </a:t>
            </a:r>
            <a:r>
              <a:rPr lang="en-US" b="1" i="1" dirty="0" smtClean="0">
                <a:latin typeface="Century Gothic" panose="020B0502020202020204" pitchFamily="34" charset="0"/>
              </a:rPr>
              <a:t>imagination. </a:t>
            </a:r>
            <a:endParaRPr lang="en-US" b="1" i="1" dirty="0">
              <a:latin typeface="Century Gothic" panose="020B0502020202020204" pitchFamily="34" charset="0"/>
            </a:endParaRPr>
          </a:p>
        </p:txBody>
      </p:sp>
      <p:sp>
        <p:nvSpPr>
          <p:cNvPr id="17" name="TextBox 16"/>
          <p:cNvSpPr txBox="1"/>
          <p:nvPr/>
        </p:nvSpPr>
        <p:spPr>
          <a:xfrm>
            <a:off x="3177487" y="2734652"/>
            <a:ext cx="4924746" cy="369332"/>
          </a:xfrm>
          <a:prstGeom prst="rect">
            <a:avLst/>
          </a:prstGeom>
          <a:noFill/>
        </p:spPr>
        <p:txBody>
          <a:bodyPr wrap="none" rtlCol="0">
            <a:spAutoFit/>
          </a:bodyPr>
          <a:lstStyle/>
          <a:p>
            <a:r>
              <a:rPr lang="en-US" dirty="0" smtClean="0">
                <a:latin typeface="Century Gothic" panose="020B0502020202020204" pitchFamily="34" charset="0"/>
              </a:rPr>
              <a:t>Color of </a:t>
            </a:r>
            <a:r>
              <a:rPr lang="en-US" b="1" i="1" dirty="0" smtClean="0">
                <a:latin typeface="Century Gothic" panose="020B0502020202020204" pitchFamily="34" charset="0"/>
              </a:rPr>
              <a:t>unconditional love </a:t>
            </a:r>
            <a:r>
              <a:rPr lang="en-US" dirty="0" smtClean="0">
                <a:latin typeface="Century Gothic" panose="020B0502020202020204" pitchFamily="34" charset="0"/>
              </a:rPr>
              <a:t>and </a:t>
            </a:r>
            <a:r>
              <a:rPr lang="en-US" b="1" i="1" dirty="0" smtClean="0">
                <a:latin typeface="Century Gothic" panose="020B0502020202020204" pitchFamily="34" charset="0"/>
              </a:rPr>
              <a:t>nurturing.</a:t>
            </a:r>
            <a:r>
              <a:rPr lang="en-US" dirty="0" smtClean="0">
                <a:latin typeface="Century Gothic" panose="020B0502020202020204" pitchFamily="34" charset="0"/>
              </a:rPr>
              <a:t> </a:t>
            </a:r>
            <a:endParaRPr lang="en-US" dirty="0">
              <a:latin typeface="Century Gothic" panose="020B0502020202020204" pitchFamily="34" charset="0"/>
            </a:endParaRPr>
          </a:p>
        </p:txBody>
      </p:sp>
      <p:sp>
        <p:nvSpPr>
          <p:cNvPr id="18" name="TextBox 17"/>
          <p:cNvSpPr txBox="1"/>
          <p:nvPr/>
        </p:nvSpPr>
        <p:spPr>
          <a:xfrm>
            <a:off x="5991873" y="4378015"/>
            <a:ext cx="5734262" cy="369332"/>
          </a:xfrm>
          <a:prstGeom prst="rect">
            <a:avLst/>
          </a:prstGeom>
          <a:noFill/>
        </p:spPr>
        <p:txBody>
          <a:bodyPr wrap="none" rtlCol="0">
            <a:spAutoFit/>
          </a:bodyPr>
          <a:lstStyle/>
          <a:p>
            <a:r>
              <a:rPr lang="en-US" dirty="0">
                <a:latin typeface="Century Gothic" panose="020B0502020202020204" pitchFamily="34" charset="0"/>
              </a:rPr>
              <a:t>C</a:t>
            </a:r>
            <a:r>
              <a:rPr lang="en-US" dirty="0" smtClean="0">
                <a:latin typeface="Century Gothic" panose="020B0502020202020204" pitchFamily="34" charset="0"/>
              </a:rPr>
              <a:t>olor of </a:t>
            </a:r>
            <a:r>
              <a:rPr lang="en-US" b="1" i="1" dirty="0" smtClean="0">
                <a:latin typeface="Century Gothic" panose="020B0502020202020204" pitchFamily="34" charset="0"/>
              </a:rPr>
              <a:t>perfection</a:t>
            </a:r>
            <a:r>
              <a:rPr lang="en-US" dirty="0" smtClean="0">
                <a:latin typeface="Century Gothic" panose="020B0502020202020204" pitchFamily="34" charset="0"/>
              </a:rPr>
              <a:t>, the </a:t>
            </a:r>
            <a:r>
              <a:rPr lang="en-US" b="1" i="1" dirty="0" smtClean="0">
                <a:latin typeface="Century Gothic" panose="020B0502020202020204" pitchFamily="34" charset="0"/>
              </a:rPr>
              <a:t>most complete</a:t>
            </a:r>
            <a:r>
              <a:rPr lang="en-US" dirty="0" smtClean="0">
                <a:latin typeface="Century Gothic" panose="020B0502020202020204" pitchFamily="34" charset="0"/>
              </a:rPr>
              <a:t> and </a:t>
            </a:r>
            <a:r>
              <a:rPr lang="en-US" b="1" i="1" dirty="0" smtClean="0">
                <a:latin typeface="Century Gothic" panose="020B0502020202020204" pitchFamily="34" charset="0"/>
              </a:rPr>
              <a:t>pure</a:t>
            </a:r>
            <a:r>
              <a:rPr lang="en-US" dirty="0" smtClean="0">
                <a:latin typeface="Century Gothic" panose="020B0502020202020204" pitchFamily="34" charset="0"/>
              </a:rPr>
              <a:t>.</a:t>
            </a:r>
          </a:p>
        </p:txBody>
      </p:sp>
      <p:sp>
        <p:nvSpPr>
          <p:cNvPr id="19" name="TextBox 18"/>
          <p:cNvSpPr txBox="1"/>
          <p:nvPr/>
        </p:nvSpPr>
        <p:spPr>
          <a:xfrm>
            <a:off x="3679748" y="5836712"/>
            <a:ext cx="5793574" cy="369332"/>
          </a:xfrm>
          <a:prstGeom prst="rect">
            <a:avLst/>
          </a:prstGeom>
          <a:noFill/>
        </p:spPr>
        <p:txBody>
          <a:bodyPr wrap="none" rtlCol="0">
            <a:spAutoFit/>
          </a:bodyPr>
          <a:lstStyle/>
          <a:p>
            <a:r>
              <a:rPr lang="en-US" dirty="0">
                <a:latin typeface="Century Gothic" panose="020B0502020202020204" pitchFamily="34" charset="0"/>
              </a:rPr>
              <a:t>C</a:t>
            </a:r>
            <a:r>
              <a:rPr lang="en-US" dirty="0" smtClean="0">
                <a:latin typeface="Century Gothic" panose="020B0502020202020204" pitchFamily="34" charset="0"/>
              </a:rPr>
              <a:t>olor </a:t>
            </a:r>
            <a:r>
              <a:rPr lang="en-US" dirty="0">
                <a:latin typeface="Century Gothic" panose="020B0502020202020204" pitchFamily="34" charset="0"/>
              </a:rPr>
              <a:t>of </a:t>
            </a:r>
            <a:r>
              <a:rPr lang="en-US" b="1" i="1" dirty="0" smtClean="0">
                <a:latin typeface="Century Gothic" panose="020B0502020202020204" pitchFamily="34" charset="0"/>
              </a:rPr>
              <a:t>hidden</a:t>
            </a:r>
            <a:r>
              <a:rPr lang="en-US" dirty="0" smtClean="0">
                <a:latin typeface="Century Gothic" panose="020B0502020202020204" pitchFamily="34" charset="0"/>
              </a:rPr>
              <a:t>, </a:t>
            </a:r>
            <a:r>
              <a:rPr lang="en-US" b="1" i="1" dirty="0" smtClean="0">
                <a:latin typeface="Century Gothic" panose="020B0502020202020204" pitchFamily="34" charset="0"/>
              </a:rPr>
              <a:t>secretive</a:t>
            </a:r>
            <a:r>
              <a:rPr lang="en-US" dirty="0" smtClean="0">
                <a:latin typeface="Century Gothic" panose="020B0502020202020204" pitchFamily="34" charset="0"/>
              </a:rPr>
              <a:t>, </a:t>
            </a:r>
            <a:r>
              <a:rPr lang="en-US" b="1" i="1" dirty="0" smtClean="0">
                <a:latin typeface="Century Gothic" panose="020B0502020202020204" pitchFamily="34" charset="0"/>
              </a:rPr>
              <a:t>unknown</a:t>
            </a:r>
            <a:r>
              <a:rPr lang="en-US" dirty="0" smtClean="0">
                <a:latin typeface="Century Gothic" panose="020B0502020202020204" pitchFamily="34" charset="0"/>
              </a:rPr>
              <a:t> and </a:t>
            </a:r>
            <a:r>
              <a:rPr lang="en-US" b="1" i="1" dirty="0" smtClean="0">
                <a:latin typeface="Century Gothic" panose="020B0502020202020204" pitchFamily="34" charset="0"/>
              </a:rPr>
              <a:t>mystery.</a:t>
            </a:r>
            <a:r>
              <a:rPr lang="en-US" dirty="0" smtClean="0">
                <a:latin typeface="Century Gothic" panose="020B0502020202020204" pitchFamily="34" charset="0"/>
              </a:rPr>
              <a:t> </a:t>
            </a:r>
          </a:p>
        </p:txBody>
      </p:sp>
    </p:spTree>
    <p:extLst>
      <p:ext uri="{BB962C8B-B14F-4D97-AF65-F5344CB8AC3E}">
        <p14:creationId xmlns:p14="http://schemas.microsoft.com/office/powerpoint/2010/main" val="2767023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970" y="1530730"/>
            <a:ext cx="8229600" cy="1143000"/>
          </a:xfrm>
        </p:spPr>
        <p:txBody>
          <a:bodyPr>
            <a:noAutofit/>
          </a:bodyPr>
          <a:lstStyle/>
          <a:p>
            <a:pPr algn="l"/>
            <a:r>
              <a:rPr lang="en-US" sz="3200" dirty="0">
                <a:solidFill>
                  <a:srgbClr val="17375E"/>
                </a:solidFill>
                <a:latin typeface="Century Gothic"/>
                <a:cs typeface="Century Gothic"/>
              </a:rPr>
              <a:t>Well-designed reading environments don’t necessarily help you understand what you’re reading better, but they</a:t>
            </a:r>
          </a:p>
        </p:txBody>
      </p:sp>
      <p:sp>
        <p:nvSpPr>
          <p:cNvPr id="4" name="TextBox 3"/>
          <p:cNvSpPr txBox="1"/>
          <p:nvPr/>
        </p:nvSpPr>
        <p:spPr>
          <a:xfrm>
            <a:off x="3438770" y="3394157"/>
            <a:ext cx="5646615" cy="2308324"/>
          </a:xfrm>
          <a:prstGeom prst="rect">
            <a:avLst/>
          </a:prstGeom>
          <a:noFill/>
        </p:spPr>
        <p:txBody>
          <a:bodyPr wrap="square" rtlCol="0">
            <a:spAutoFit/>
          </a:bodyPr>
          <a:lstStyle/>
          <a:p>
            <a:pPr marL="285750" indent="-285750">
              <a:buFont typeface="Arial"/>
              <a:buChar char="•"/>
            </a:pPr>
            <a:r>
              <a:rPr lang="en-US" sz="3600" dirty="0">
                <a:solidFill>
                  <a:srgbClr val="17375E"/>
                </a:solidFill>
                <a:latin typeface="Century Gothic"/>
                <a:cs typeface="Century Gothic"/>
              </a:rPr>
              <a:t>Make you feel good</a:t>
            </a:r>
          </a:p>
          <a:p>
            <a:pPr marL="285750" indent="-285750">
              <a:buFont typeface="Arial"/>
              <a:buChar char="•"/>
            </a:pPr>
            <a:r>
              <a:rPr lang="en-US" sz="3600" dirty="0">
                <a:solidFill>
                  <a:srgbClr val="17375E"/>
                </a:solidFill>
                <a:latin typeface="Century Gothic"/>
                <a:cs typeface="Century Gothic"/>
              </a:rPr>
              <a:t>Feel inspired </a:t>
            </a:r>
          </a:p>
          <a:p>
            <a:pPr marL="285750" indent="-285750">
              <a:buFont typeface="Arial"/>
              <a:buChar char="•"/>
            </a:pPr>
            <a:r>
              <a:rPr lang="en-US" sz="3600" dirty="0">
                <a:solidFill>
                  <a:srgbClr val="17375E"/>
                </a:solidFill>
                <a:latin typeface="Century Gothic"/>
                <a:cs typeface="Century Gothic"/>
              </a:rPr>
              <a:t>More likely to take action.</a:t>
            </a:r>
            <a:endParaRPr lang="en-US" sz="3600" dirty="0"/>
          </a:p>
        </p:txBody>
      </p:sp>
    </p:spTree>
    <p:extLst>
      <p:ext uri="{BB962C8B-B14F-4D97-AF65-F5344CB8AC3E}">
        <p14:creationId xmlns:p14="http://schemas.microsoft.com/office/powerpoint/2010/main" val="2786513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67" y="803004"/>
            <a:ext cx="11602791" cy="2339439"/>
          </a:xfrm>
          <a:solidFill>
            <a:srgbClr val="C00000"/>
          </a:solidFill>
        </p:spPr>
        <p:style>
          <a:lnRef idx="0">
            <a:schemeClr val="accent2"/>
          </a:lnRef>
          <a:fillRef idx="3">
            <a:schemeClr val="accent2"/>
          </a:fillRef>
          <a:effectRef idx="3">
            <a:schemeClr val="accent2"/>
          </a:effectRef>
          <a:fontRef idx="minor">
            <a:schemeClr val="lt1"/>
          </a:fontRef>
        </p:style>
        <p:txBody>
          <a:bodyPr>
            <a:noAutofit/>
          </a:bodyPr>
          <a:lstStyle/>
          <a:p>
            <a:pPr algn="ctr"/>
            <a:r>
              <a:rPr lang="en-US" sz="4800" dirty="0" smtClean="0">
                <a:solidFill>
                  <a:schemeClr val="bg1"/>
                </a:solidFill>
                <a:latin typeface="Sketch Rockwell" panose="02000000000000000000" pitchFamily="2" charset="0"/>
              </a:rPr>
              <a:t>Examples of good website design (Color)</a:t>
            </a:r>
            <a:endParaRPr lang="en-US" sz="4800" dirty="0">
              <a:solidFill>
                <a:schemeClr val="bg1"/>
              </a:solidFill>
              <a:latin typeface="Sketch Rockwell" panose="02000000000000000000" pitchFamily="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067" y="6025390"/>
            <a:ext cx="1422174" cy="6890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0735" y="3142443"/>
            <a:ext cx="2637454" cy="3516606"/>
          </a:xfrm>
          <a:prstGeom prst="rect">
            <a:avLst/>
          </a:prstGeom>
          <a:ln>
            <a:noFill/>
          </a:ln>
          <a:effectLst>
            <a:softEdge rad="112500"/>
          </a:effectLst>
        </p:spPr>
      </p:pic>
    </p:spTree>
    <p:extLst>
      <p:ext uri="{BB962C8B-B14F-4D97-AF65-F5344CB8AC3E}">
        <p14:creationId xmlns:p14="http://schemas.microsoft.com/office/powerpoint/2010/main" val="454722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85133" y="90151"/>
            <a:ext cx="9074755" cy="51045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85618" y="5535430"/>
            <a:ext cx="10670423" cy="1584570"/>
          </a:xfrm>
        </p:spPr>
        <p:txBody>
          <a:bodyPr>
            <a:noAutofit/>
          </a:bodyPr>
          <a:lstStyle/>
          <a:p>
            <a:r>
              <a:rPr lang="en-US" sz="1800" dirty="0" smtClean="0">
                <a:latin typeface="Century Gothic" panose="020B0502020202020204" pitchFamily="34" charset="0"/>
                <a:cs typeface="Arial" panose="020B0604020202020204" pitchFamily="34" charset="0"/>
              </a:rPr>
              <a:t>For this website, the </a:t>
            </a:r>
            <a:r>
              <a:rPr lang="en-US" sz="1800" dirty="0">
                <a:latin typeface="Century Gothic" panose="020B0502020202020204" pitchFamily="34" charset="0"/>
                <a:cs typeface="Arial" panose="020B0604020202020204" pitchFamily="34" charset="0"/>
              </a:rPr>
              <a:t>color of black and red compromised and brings the effect strong impact between the mixture of neutral and warm color </a:t>
            </a:r>
            <a:r>
              <a:rPr lang="en-US" sz="1800" dirty="0" smtClean="0">
                <a:latin typeface="Century Gothic" panose="020B0502020202020204" pitchFamily="34" charset="0"/>
                <a:cs typeface="Arial" panose="020B0604020202020204" pitchFamily="34" charset="0"/>
              </a:rPr>
              <a:t>schemes.</a:t>
            </a:r>
            <a:r>
              <a:rPr lang="en-US" sz="1800" dirty="0">
                <a:latin typeface="Century Gothic" panose="020B0502020202020204" pitchFamily="34" charset="0"/>
                <a:cs typeface="Arial" panose="020B0604020202020204" pitchFamily="34" charset="0"/>
              </a:rPr>
              <a:t> </a:t>
            </a:r>
            <a:r>
              <a:rPr lang="en-US" sz="1800" dirty="0" smtClean="0">
                <a:latin typeface="Century Gothic" panose="020B0502020202020204" pitchFamily="34" charset="0"/>
                <a:cs typeface="Arial" panose="020B0604020202020204" pitchFamily="34" charset="0"/>
              </a:rPr>
              <a:t>Based </a:t>
            </a:r>
            <a:r>
              <a:rPr lang="en-US" sz="1800" dirty="0">
                <a:latin typeface="Century Gothic" panose="020B0502020202020204" pitchFamily="34" charset="0"/>
                <a:cs typeface="Arial" panose="020B0604020202020204" pitchFamily="34" charset="0"/>
              </a:rPr>
              <a:t>on the color psychology, red and black brings out the energy, action and hidden mysterious </a:t>
            </a:r>
            <a:r>
              <a:rPr lang="en-US" sz="1800" dirty="0" smtClean="0">
                <a:latin typeface="Century Gothic" panose="020B0502020202020204" pitchFamily="34" charset="0"/>
                <a:cs typeface="Arial" panose="020B0604020202020204" pitchFamily="34" charset="0"/>
              </a:rPr>
              <a:t>emotion</a:t>
            </a:r>
            <a:r>
              <a:rPr lang="en-US" sz="1800" dirty="0">
                <a:latin typeface="Century Gothic" panose="020B0502020202020204" pitchFamily="34" charset="0"/>
                <a:cs typeface="Arial" panose="020B0604020202020204" pitchFamily="34" charset="0"/>
              </a:rPr>
              <a:t> </a:t>
            </a:r>
            <a:r>
              <a:rPr lang="en-US" sz="1800" dirty="0" smtClean="0">
                <a:latin typeface="Century Gothic" panose="020B0502020202020204" pitchFamily="34" charset="0"/>
                <a:cs typeface="Arial" panose="020B0604020202020204" pitchFamily="34" charset="0"/>
              </a:rPr>
              <a:t>that will keep the viewers to stay on the site</a:t>
            </a:r>
            <a:r>
              <a:rPr lang="en-US" sz="1800" dirty="0">
                <a:latin typeface="Century Gothic" panose="020B0502020202020204" pitchFamily="34" charset="0"/>
                <a:cs typeface="Arial" panose="020B0604020202020204" pitchFamily="34" charset="0"/>
              </a:rPr>
              <a:t> </a:t>
            </a:r>
            <a:r>
              <a:rPr lang="en-US" sz="1800" dirty="0" smtClean="0">
                <a:latin typeface="Century Gothic" panose="020B0502020202020204" pitchFamily="34" charset="0"/>
                <a:cs typeface="Arial" panose="020B0604020202020204" pitchFamily="34" charset="0"/>
              </a:rPr>
              <a:t>or even purchase the product.  </a:t>
            </a:r>
            <a:r>
              <a:rPr lang="en-US" sz="1800" dirty="0">
                <a:latin typeface="Century Gothic" panose="020B0502020202020204" pitchFamily="34" charset="0"/>
                <a:cs typeface="Arial" panose="020B0604020202020204" pitchFamily="34" charset="0"/>
              </a:rPr>
              <a:t/>
            </a:r>
            <a:br>
              <a:rPr lang="en-US" sz="1800" dirty="0">
                <a:latin typeface="Century Gothic" panose="020B0502020202020204" pitchFamily="34" charset="0"/>
                <a:cs typeface="Arial" panose="020B0604020202020204" pitchFamily="34" charset="0"/>
              </a:rPr>
            </a:br>
            <a:endParaRPr lang="en-US" sz="1800" dirty="0">
              <a:latin typeface="Century Gothic" panose="020B0502020202020204" pitchFamily="34" charset="0"/>
            </a:endParaRPr>
          </a:p>
        </p:txBody>
      </p:sp>
      <p:sp>
        <p:nvSpPr>
          <p:cNvPr id="13" name="Rectangle 12"/>
          <p:cNvSpPr/>
          <p:nvPr/>
        </p:nvSpPr>
        <p:spPr>
          <a:xfrm>
            <a:off x="10738962" y="730256"/>
            <a:ext cx="717079" cy="6697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738954" y="1563756"/>
            <a:ext cx="734104" cy="669702"/>
          </a:xfrm>
          <a:prstGeom prst="rect">
            <a:avLst/>
          </a:prstGeom>
          <a:solidFill>
            <a:srgbClr val="AE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721939" y="2359091"/>
            <a:ext cx="734103" cy="66970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721939" y="3171335"/>
            <a:ext cx="734102" cy="6697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738954" y="3987926"/>
            <a:ext cx="734104" cy="6697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223354" y="39835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i="1" dirty="0" smtClean="0">
                <a:solidFill>
                  <a:schemeClr val="bg1">
                    <a:lumMod val="95000"/>
                  </a:schemeClr>
                </a:solidFill>
                <a:effectLst>
                  <a:innerShdw blurRad="63500" dist="50800" dir="10800000">
                    <a:prstClr val="black">
                      <a:alpha val="50000"/>
                    </a:prstClr>
                  </a:innerShdw>
                </a:effectLst>
                <a:latin typeface="Century Gothic" panose="020B0502020202020204" pitchFamily="34" charset="0"/>
              </a:rPr>
              <a:t>Warm &amp; Neutral   </a:t>
            </a:r>
            <a:endParaRPr lang="en-US" b="1" i="1" dirty="0">
              <a:solidFill>
                <a:schemeClr val="bg1">
                  <a:lumMod val="95000"/>
                </a:schemeClr>
              </a:solidFill>
              <a:effectLst>
                <a:innerShdw blurRad="63500" dist="50800" dir="10800000">
                  <a:prstClr val="black">
                    <a:alpha val="50000"/>
                  </a:prstClr>
                </a:innerShdw>
              </a:effectLst>
              <a:latin typeface="Century Gothic" panose="020B0502020202020204" pitchFamily="34" charset="0"/>
            </a:endParaRPr>
          </a:p>
        </p:txBody>
      </p:sp>
      <p:sp>
        <p:nvSpPr>
          <p:cNvPr id="3" name="TextBox 2"/>
          <p:cNvSpPr txBox="1"/>
          <p:nvPr/>
        </p:nvSpPr>
        <p:spPr>
          <a:xfrm>
            <a:off x="7405334" y="5160579"/>
            <a:ext cx="3217547" cy="369332"/>
          </a:xfrm>
          <a:prstGeom prst="rect">
            <a:avLst/>
          </a:prstGeom>
          <a:noFill/>
        </p:spPr>
        <p:txBody>
          <a:bodyPr wrap="none" rtlCol="0">
            <a:spAutoFit/>
          </a:bodyPr>
          <a:lstStyle/>
          <a:p>
            <a:r>
              <a:rPr lang="en-US" i="1" dirty="0" smtClean="0"/>
              <a:t>(Image from </a:t>
            </a:r>
            <a:r>
              <a:rPr lang="en-US" i="1" dirty="0" err="1" smtClean="0"/>
              <a:t>Onextrapixel</a:t>
            </a:r>
            <a:r>
              <a:rPr lang="en-US" i="1" dirty="0" smtClean="0"/>
              <a:t>, 2014</a:t>
            </a:r>
            <a:r>
              <a:rPr lang="en-US" dirty="0" smtClean="0"/>
              <a:t>)</a:t>
            </a:r>
            <a:endParaRPr lang="en-US" dirty="0"/>
          </a:p>
        </p:txBody>
      </p:sp>
    </p:spTree>
    <p:extLst>
      <p:ext uri="{BB962C8B-B14F-4D97-AF65-F5344CB8AC3E}">
        <p14:creationId xmlns:p14="http://schemas.microsoft.com/office/powerpoint/2010/main" val="13363486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3846" y="128790"/>
            <a:ext cx="8147444" cy="516442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0576238" y="730256"/>
            <a:ext cx="717079" cy="669702"/>
          </a:xfrm>
          <a:prstGeom prst="rect">
            <a:avLst/>
          </a:prstGeom>
          <a:solidFill>
            <a:srgbClr val="463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576238" y="1565236"/>
            <a:ext cx="717079" cy="669702"/>
          </a:xfrm>
          <a:prstGeom prst="rect">
            <a:avLst/>
          </a:prstGeom>
          <a:solidFill>
            <a:srgbClr val="8CC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76238" y="2400216"/>
            <a:ext cx="717079" cy="669702"/>
          </a:xfrm>
          <a:prstGeom prst="rect">
            <a:avLst/>
          </a:prstGeom>
          <a:solidFill>
            <a:srgbClr val="8C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76238" y="3235196"/>
            <a:ext cx="717079" cy="669702"/>
          </a:xfrm>
          <a:prstGeom prst="rect">
            <a:avLst/>
          </a:prstGeom>
          <a:solidFill>
            <a:srgbClr val="FA8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76238" y="4070176"/>
            <a:ext cx="717079" cy="669702"/>
          </a:xfrm>
          <a:prstGeom prst="rect">
            <a:avLst/>
          </a:prstGeom>
          <a:solidFill>
            <a:srgbClr val="E26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93078" y="5285566"/>
            <a:ext cx="3768980" cy="769441"/>
          </a:xfrm>
          <a:prstGeom prst="rect">
            <a:avLst/>
          </a:prstGeom>
          <a:noFill/>
        </p:spPr>
        <p:txBody>
          <a:bodyPr wrap="none" rtlCol="0">
            <a:spAutoFit/>
          </a:bodyPr>
          <a:lstStyle/>
          <a:p>
            <a:r>
              <a:rPr lang="en-US" sz="4400" b="1" i="1" dirty="0" smtClean="0">
                <a:effectLst>
                  <a:outerShdw blurRad="50800" dist="38100" algn="l" rotWithShape="0">
                    <a:prstClr val="black">
                      <a:alpha val="40000"/>
                    </a:prstClr>
                  </a:outerShdw>
                </a:effectLst>
                <a:latin typeface="Century Gothic" panose="020B0502020202020204" pitchFamily="34" charset="0"/>
              </a:rPr>
              <a:t>Cool &amp; Warm</a:t>
            </a:r>
            <a:endParaRPr lang="en-US" sz="4400" b="1" i="1" dirty="0">
              <a:effectLst>
                <a:outerShdw blurRad="50800" dist="38100" algn="l" rotWithShape="0">
                  <a:prstClr val="black">
                    <a:alpha val="40000"/>
                  </a:prstClr>
                </a:outerShdw>
              </a:effectLst>
              <a:latin typeface="Century Gothic" panose="020B0502020202020204" pitchFamily="34" charset="0"/>
            </a:endParaRPr>
          </a:p>
        </p:txBody>
      </p:sp>
      <p:sp>
        <p:nvSpPr>
          <p:cNvPr id="10" name="TextBox 9"/>
          <p:cNvSpPr txBox="1"/>
          <p:nvPr/>
        </p:nvSpPr>
        <p:spPr>
          <a:xfrm>
            <a:off x="373488" y="6055007"/>
            <a:ext cx="11681138" cy="646331"/>
          </a:xfrm>
          <a:prstGeom prst="rect">
            <a:avLst/>
          </a:prstGeom>
          <a:noFill/>
        </p:spPr>
        <p:txBody>
          <a:bodyPr wrap="square" rtlCol="0">
            <a:spAutoFit/>
          </a:bodyPr>
          <a:lstStyle/>
          <a:p>
            <a:pPr algn="ctr"/>
            <a:r>
              <a:rPr lang="en-US" dirty="0" smtClean="0">
                <a:latin typeface="Century Gothic" panose="020B0502020202020204" pitchFamily="34" charset="0"/>
              </a:rPr>
              <a:t>For this website, it used the triadic color scheme. Good combination of warm and cold color (Purple, orange and green) harmonies well. Purple as the domain. Viewed with fun and imaginary outlook. </a:t>
            </a:r>
          </a:p>
        </p:txBody>
      </p:sp>
      <p:sp>
        <p:nvSpPr>
          <p:cNvPr id="8" name="TextBox 7"/>
          <p:cNvSpPr txBox="1"/>
          <p:nvPr/>
        </p:nvSpPr>
        <p:spPr>
          <a:xfrm>
            <a:off x="8096295" y="5318854"/>
            <a:ext cx="2889061" cy="369332"/>
          </a:xfrm>
          <a:prstGeom prst="rect">
            <a:avLst/>
          </a:prstGeom>
          <a:noFill/>
        </p:spPr>
        <p:txBody>
          <a:bodyPr wrap="none" rtlCol="0">
            <a:spAutoFit/>
          </a:bodyPr>
          <a:lstStyle/>
          <a:p>
            <a:r>
              <a:rPr lang="en-US" i="1" dirty="0" smtClean="0"/>
              <a:t>(Image from Nice </a:t>
            </a:r>
            <a:r>
              <a:rPr lang="en-US" i="1" dirty="0" smtClean="0"/>
              <a:t>One, 2014</a:t>
            </a:r>
            <a:r>
              <a:rPr lang="en-US" dirty="0" smtClean="0"/>
              <a:t>)</a:t>
            </a:r>
            <a:endParaRPr lang="en-US" dirty="0"/>
          </a:p>
        </p:txBody>
      </p:sp>
    </p:spTree>
    <p:extLst>
      <p:ext uri="{BB962C8B-B14F-4D97-AF65-F5344CB8AC3E}">
        <p14:creationId xmlns:p14="http://schemas.microsoft.com/office/powerpoint/2010/main" val="13841636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6016" y="0"/>
            <a:ext cx="9753600" cy="543877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9648959" y="588588"/>
            <a:ext cx="717079" cy="669702"/>
          </a:xfrm>
          <a:prstGeom prst="rect">
            <a:avLst/>
          </a:prstGeom>
          <a:solidFill>
            <a:srgbClr val="F6E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648959" y="1410690"/>
            <a:ext cx="717079" cy="669702"/>
          </a:xfrm>
          <a:prstGeom prst="rect">
            <a:avLst/>
          </a:prstGeom>
          <a:solidFill>
            <a:srgbClr val="11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648957" y="2259593"/>
            <a:ext cx="717079" cy="669702"/>
          </a:xfrm>
          <a:prstGeom prst="rect">
            <a:avLst/>
          </a:prstGeom>
          <a:solidFill>
            <a:srgbClr val="FEFEFF"/>
          </a:solidFill>
          <a:ln>
            <a:solidFill>
              <a:srgbClr val="110F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648958" y="3154221"/>
            <a:ext cx="717079" cy="669702"/>
          </a:xfrm>
          <a:prstGeom prst="rect">
            <a:avLst/>
          </a:prstGeom>
          <a:solidFill>
            <a:srgbClr val="797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48957" y="4011310"/>
            <a:ext cx="717079" cy="669702"/>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36811" y="3335628"/>
            <a:ext cx="4532010" cy="769441"/>
          </a:xfrm>
          <a:prstGeom prst="rect">
            <a:avLst/>
          </a:prstGeom>
          <a:noFill/>
        </p:spPr>
        <p:txBody>
          <a:bodyPr wrap="none" rtlCol="0">
            <a:spAutoFit/>
          </a:bodyPr>
          <a:lstStyle/>
          <a:p>
            <a:r>
              <a:rPr lang="en-US" sz="4400" b="1" i="1" dirty="0" smtClean="0">
                <a:effectLst>
                  <a:reflection blurRad="6350" stA="55000" endA="300" endPos="45500" dir="5400000" sy="-100000" algn="bl" rotWithShape="0"/>
                </a:effectLst>
                <a:latin typeface="Century Gothic" panose="020B0502020202020204" pitchFamily="34" charset="0"/>
              </a:rPr>
              <a:t>Neutral &amp; Warm</a:t>
            </a:r>
            <a:endParaRPr lang="en-US" sz="4400" b="1" i="1" dirty="0">
              <a:effectLst>
                <a:reflection blurRad="6350" stA="55000" endA="300" endPos="45500" dir="5400000" sy="-100000" algn="bl" rotWithShape="0"/>
              </a:effectLst>
              <a:latin typeface="Century Gothic" panose="020B0502020202020204" pitchFamily="34" charset="0"/>
            </a:endParaRPr>
          </a:p>
        </p:txBody>
      </p:sp>
      <p:sp>
        <p:nvSpPr>
          <p:cNvPr id="10" name="TextBox 9"/>
          <p:cNvSpPr txBox="1"/>
          <p:nvPr/>
        </p:nvSpPr>
        <p:spPr>
          <a:xfrm>
            <a:off x="218942" y="5763027"/>
            <a:ext cx="11861442" cy="923330"/>
          </a:xfrm>
          <a:prstGeom prst="rect">
            <a:avLst/>
          </a:prstGeom>
          <a:noFill/>
        </p:spPr>
        <p:txBody>
          <a:bodyPr wrap="square" rtlCol="0">
            <a:spAutoFit/>
          </a:bodyPr>
          <a:lstStyle/>
          <a:p>
            <a:pPr algn="ctr"/>
            <a:r>
              <a:rPr lang="en-US" dirty="0" smtClean="0">
                <a:latin typeface="Century Gothic" panose="020B0502020202020204" pitchFamily="34" charset="0"/>
              </a:rPr>
              <a:t>For this website, it focuses on the black, white and grey which are neutral scheme. </a:t>
            </a:r>
          </a:p>
          <a:p>
            <a:pPr algn="ctr"/>
            <a:r>
              <a:rPr lang="en-US" dirty="0" smtClean="0">
                <a:latin typeface="Century Gothic" panose="020B0502020202020204" pitchFamily="34" charset="0"/>
              </a:rPr>
              <a:t>However, the yellow in the middle made a stand alone and the immediate focus of viewer’s eyes is on it. </a:t>
            </a:r>
          </a:p>
          <a:p>
            <a:pPr algn="ctr"/>
            <a:r>
              <a:rPr lang="en-US" dirty="0" smtClean="0">
                <a:latin typeface="Century Gothic" panose="020B0502020202020204" pitchFamily="34" charset="0"/>
              </a:rPr>
              <a:t>Making use of the balance of color schemes to effectively attract viewers.   </a:t>
            </a:r>
            <a:endParaRPr lang="en-US" dirty="0">
              <a:latin typeface="Century Gothic" panose="020B0502020202020204" pitchFamily="34" charset="0"/>
            </a:endParaRPr>
          </a:p>
        </p:txBody>
      </p:sp>
      <p:sp>
        <p:nvSpPr>
          <p:cNvPr id="9" name="TextBox 8"/>
          <p:cNvSpPr txBox="1"/>
          <p:nvPr/>
        </p:nvSpPr>
        <p:spPr>
          <a:xfrm>
            <a:off x="8031610" y="5416020"/>
            <a:ext cx="3387466" cy="369332"/>
          </a:xfrm>
          <a:prstGeom prst="rect">
            <a:avLst/>
          </a:prstGeom>
          <a:noFill/>
        </p:spPr>
        <p:txBody>
          <a:bodyPr wrap="none" rtlCol="0">
            <a:spAutoFit/>
          </a:bodyPr>
          <a:lstStyle/>
          <a:p>
            <a:r>
              <a:rPr lang="en-US" i="1" dirty="0" smtClean="0"/>
              <a:t>(Image from Smashing </a:t>
            </a:r>
            <a:r>
              <a:rPr lang="en-US" i="1" dirty="0" smtClean="0"/>
              <a:t>Hub, 2013)</a:t>
            </a:r>
            <a:endParaRPr lang="en-US" i="1" dirty="0"/>
          </a:p>
        </p:txBody>
      </p:sp>
    </p:spTree>
    <p:extLst>
      <p:ext uri="{BB962C8B-B14F-4D97-AF65-F5344CB8AC3E}">
        <p14:creationId xmlns:p14="http://schemas.microsoft.com/office/powerpoint/2010/main" val="2059279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1" y="1176492"/>
            <a:ext cx="11602791" cy="2339439"/>
          </a:xfrm>
        </p:spPr>
        <p:style>
          <a:lnRef idx="0">
            <a:schemeClr val="dk1"/>
          </a:lnRef>
          <a:fillRef idx="3">
            <a:schemeClr val="dk1"/>
          </a:fillRef>
          <a:effectRef idx="3">
            <a:schemeClr val="dk1"/>
          </a:effectRef>
          <a:fontRef idx="minor">
            <a:schemeClr val="lt1"/>
          </a:fontRef>
        </p:style>
        <p:txBody>
          <a:bodyPr>
            <a:noAutofit/>
          </a:bodyPr>
          <a:lstStyle/>
          <a:p>
            <a:pPr algn="ctr"/>
            <a:r>
              <a:rPr lang="en-US" sz="4800" dirty="0" smtClean="0">
                <a:solidFill>
                  <a:schemeClr val="bg1"/>
                </a:solidFill>
                <a:latin typeface="Sketch Rockwell" panose="02000000000000000000" pitchFamily="2" charset="0"/>
              </a:rPr>
              <a:t>Examples of bad</a:t>
            </a:r>
            <a:r>
              <a:rPr lang="en-US" sz="4800" dirty="0">
                <a:solidFill>
                  <a:schemeClr val="bg1"/>
                </a:solidFill>
                <a:latin typeface="Sketch Rockwell" panose="02000000000000000000" pitchFamily="2" charset="0"/>
              </a:rPr>
              <a:t> </a:t>
            </a:r>
            <a:r>
              <a:rPr lang="en-US" sz="4800" dirty="0" smtClean="0">
                <a:solidFill>
                  <a:schemeClr val="bg1"/>
                </a:solidFill>
                <a:latin typeface="Sketch Rockwell" panose="02000000000000000000" pitchFamily="2" charset="0"/>
              </a:rPr>
              <a:t>website design</a:t>
            </a:r>
            <a:br>
              <a:rPr lang="en-US" sz="4800" dirty="0" smtClean="0">
                <a:solidFill>
                  <a:schemeClr val="bg1"/>
                </a:solidFill>
                <a:latin typeface="Sketch Rockwell" panose="02000000000000000000" pitchFamily="2" charset="0"/>
              </a:rPr>
            </a:br>
            <a:r>
              <a:rPr lang="en-US" sz="4800" dirty="0" smtClean="0">
                <a:solidFill>
                  <a:schemeClr val="bg1"/>
                </a:solidFill>
                <a:latin typeface="Sketch Rockwell" panose="02000000000000000000" pitchFamily="2" charset="0"/>
              </a:rPr>
              <a:t>(Color)</a:t>
            </a:r>
            <a:endParaRPr lang="en-US" sz="4800" dirty="0">
              <a:solidFill>
                <a:schemeClr val="bg1"/>
              </a:solidFill>
              <a:latin typeface="Sketch Rockwell"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4349" y="3515931"/>
            <a:ext cx="2637454" cy="3516606"/>
          </a:xfrm>
          <a:prstGeom prst="rect">
            <a:avLst/>
          </a:prstGeom>
          <a:ln>
            <a:noFill/>
          </a:ln>
          <a:effectLst>
            <a:softEdge rad="112500"/>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95" y="6102566"/>
            <a:ext cx="1690559" cy="716797"/>
          </a:xfrm>
          <a:prstGeom prst="rect">
            <a:avLst/>
          </a:prstGeom>
        </p:spPr>
      </p:pic>
    </p:spTree>
    <p:extLst>
      <p:ext uri="{BB962C8B-B14F-4D97-AF65-F5344CB8AC3E}">
        <p14:creationId xmlns:p14="http://schemas.microsoft.com/office/powerpoint/2010/main" val="731316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638" y="0"/>
            <a:ext cx="12230637" cy="6862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043188" y="1017431"/>
            <a:ext cx="10431887" cy="5035640"/>
          </a:xfrm>
        </p:spPr>
        <p:txBody>
          <a:bodyPr>
            <a:normAutofit/>
          </a:bodyPr>
          <a:lstStyle/>
          <a:p>
            <a:pPr algn="ctr"/>
            <a:r>
              <a:rPr lang="en-US" sz="6000" dirty="0" smtClean="0">
                <a:solidFill>
                  <a:schemeClr val="bg1"/>
                </a:solidFill>
                <a:latin typeface="Sketch Rockwell" panose="02000000000000000000" pitchFamily="2" charset="0"/>
              </a:rPr>
              <a:t>YOU WOULD NOT WANT TO SEE SOMETHING LIKE THIS, RIGHT ?</a:t>
            </a:r>
            <a:endParaRPr lang="en-US" sz="6000" dirty="0">
              <a:solidFill>
                <a:schemeClr val="bg1"/>
              </a:solidFill>
              <a:latin typeface="Sketch Rockwell" panose="02000000000000000000" pitchFamily="2" charset="0"/>
            </a:endParaRPr>
          </a:p>
        </p:txBody>
      </p:sp>
      <p:sp>
        <p:nvSpPr>
          <p:cNvPr id="3" name="TextBox 2"/>
          <p:cNvSpPr txBox="1"/>
          <p:nvPr/>
        </p:nvSpPr>
        <p:spPr>
          <a:xfrm>
            <a:off x="10020105" y="6450031"/>
            <a:ext cx="2072490" cy="369332"/>
          </a:xfrm>
          <a:prstGeom prst="rect">
            <a:avLst/>
          </a:prstGeom>
          <a:noFill/>
        </p:spPr>
        <p:txBody>
          <a:bodyPr wrap="none" rtlCol="0">
            <a:spAutoFit/>
          </a:bodyPr>
          <a:lstStyle/>
          <a:p>
            <a:r>
              <a:rPr lang="en-US" i="1" dirty="0" smtClean="0">
                <a:solidFill>
                  <a:schemeClr val="bg1"/>
                </a:solidFill>
              </a:rPr>
              <a:t>( </a:t>
            </a:r>
            <a:r>
              <a:rPr lang="en-US" i="1" dirty="0" err="1" smtClean="0">
                <a:solidFill>
                  <a:schemeClr val="bg1"/>
                </a:solidFill>
              </a:rPr>
              <a:t>Layoutsparks</a:t>
            </a:r>
            <a:r>
              <a:rPr lang="en-US" i="1" dirty="0" smtClean="0">
                <a:solidFill>
                  <a:schemeClr val="bg1"/>
                </a:solidFill>
              </a:rPr>
              <a:t>, </a:t>
            </a:r>
            <a:r>
              <a:rPr lang="en-US" i="1" dirty="0" err="1" smtClean="0">
                <a:solidFill>
                  <a:schemeClr val="bg1"/>
                </a:solidFill>
              </a:rPr>
              <a:t>n.d.</a:t>
            </a:r>
            <a:r>
              <a:rPr lang="en-US" i="1" dirty="0" smtClean="0">
                <a:solidFill>
                  <a:schemeClr val="bg1"/>
                </a:solidFill>
              </a:rPr>
              <a:t>)</a:t>
            </a:r>
            <a:endParaRPr lang="en-US" i="1" dirty="0">
              <a:solidFill>
                <a:schemeClr val="bg1"/>
              </a:solidFill>
            </a:endParaRPr>
          </a:p>
        </p:txBody>
      </p:sp>
    </p:spTree>
    <p:extLst>
      <p:ext uri="{BB962C8B-B14F-4D97-AF65-F5344CB8AC3E}">
        <p14:creationId xmlns:p14="http://schemas.microsoft.com/office/powerpoint/2010/main" val="7345293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4097" y="102325"/>
            <a:ext cx="10829906" cy="497195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836978" y="5258941"/>
            <a:ext cx="10927899" cy="1477328"/>
          </a:xfrm>
          <a:prstGeom prst="rect">
            <a:avLst/>
          </a:prstGeom>
          <a:noFill/>
        </p:spPr>
        <p:txBody>
          <a:bodyPr wrap="square" rtlCol="0">
            <a:spAutoFit/>
          </a:bodyPr>
          <a:lstStyle/>
          <a:p>
            <a:pPr algn="ctr"/>
            <a:r>
              <a:rPr lang="en-US" i="1" dirty="0" smtClean="0">
                <a:latin typeface="Century Gothic" panose="020B0502020202020204" pitchFamily="34" charset="0"/>
              </a:rPr>
              <a:t>Penny &amp; Juice </a:t>
            </a:r>
          </a:p>
          <a:p>
            <a:pPr algn="ctr"/>
            <a:r>
              <a:rPr lang="en-US" dirty="0" smtClean="0">
                <a:latin typeface="Century Gothic" panose="020B0502020202020204" pitchFamily="34" charset="0"/>
              </a:rPr>
              <a:t>Colors are not harmonized, rainbow color effect is not a good choice. Bright color background does not go well with colorful texts. Too many colors blended in one design. Visitor may lose the focus and misleading by the colors of what this site is all about. The red and yellow should be used adequately.   </a:t>
            </a:r>
            <a:endParaRPr lang="en-US" dirty="0">
              <a:latin typeface="Century Gothic" panose="020B0502020202020204" pitchFamily="34" charset="0"/>
            </a:endParaRPr>
          </a:p>
        </p:txBody>
      </p:sp>
      <p:sp>
        <p:nvSpPr>
          <p:cNvPr id="4" name="TextBox 3"/>
          <p:cNvSpPr txBox="1"/>
          <p:nvPr/>
        </p:nvSpPr>
        <p:spPr>
          <a:xfrm>
            <a:off x="8886423" y="5074275"/>
            <a:ext cx="2872902" cy="369332"/>
          </a:xfrm>
          <a:prstGeom prst="rect">
            <a:avLst/>
          </a:prstGeom>
          <a:noFill/>
        </p:spPr>
        <p:txBody>
          <a:bodyPr wrap="none" rtlCol="0">
            <a:spAutoFit/>
          </a:bodyPr>
          <a:lstStyle/>
          <a:p>
            <a:r>
              <a:rPr lang="en-US" i="1" dirty="0" smtClean="0"/>
              <a:t>(Image from Janine </a:t>
            </a:r>
            <a:r>
              <a:rPr lang="en-US" i="1" dirty="0" smtClean="0"/>
              <a:t>C., 2013)</a:t>
            </a:r>
            <a:endParaRPr lang="en-US" i="1" dirty="0"/>
          </a:p>
        </p:txBody>
      </p:sp>
    </p:spTree>
    <p:extLst>
      <p:ext uri="{BB962C8B-B14F-4D97-AF65-F5344CB8AC3E}">
        <p14:creationId xmlns:p14="http://schemas.microsoft.com/office/powerpoint/2010/main" val="41250556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8400" y="49329"/>
            <a:ext cx="11373259" cy="560834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079119" y="5750004"/>
            <a:ext cx="9931820" cy="1107996"/>
          </a:xfrm>
          <a:prstGeom prst="rect">
            <a:avLst/>
          </a:prstGeom>
          <a:noFill/>
        </p:spPr>
        <p:txBody>
          <a:bodyPr wrap="square" rtlCol="0">
            <a:spAutoFit/>
          </a:bodyPr>
          <a:lstStyle/>
          <a:p>
            <a:pPr algn="ctr"/>
            <a:r>
              <a:rPr lang="en-US" i="1" dirty="0" smtClean="0">
                <a:latin typeface="Century Gothic" panose="020B0502020202020204" pitchFamily="34" charset="0"/>
              </a:rPr>
              <a:t>Pizza &amp; Pasta</a:t>
            </a:r>
          </a:p>
          <a:p>
            <a:pPr algn="ctr"/>
            <a:r>
              <a:rPr lang="en-US" sz="1600" dirty="0" smtClean="0">
                <a:latin typeface="Century Gothic" panose="020B0502020202020204" pitchFamily="34" charset="0"/>
              </a:rPr>
              <a:t>Color coordination is bland and dull. Color visualization is not appealing, one color stanza. Color harmony needs to be consider</a:t>
            </a:r>
            <a:r>
              <a:rPr lang="en-US" sz="1600" dirty="0">
                <a:latin typeface="Century Gothic" panose="020B0502020202020204" pitchFamily="34" charset="0"/>
              </a:rPr>
              <a:t> </a:t>
            </a:r>
            <a:r>
              <a:rPr lang="en-US" sz="1600" dirty="0" smtClean="0">
                <a:latin typeface="Century Gothic" panose="020B0502020202020204" pitchFamily="34" charset="0"/>
              </a:rPr>
              <a:t>in order to know which scheme is suitable to create a more tempting site, for example, food.  </a:t>
            </a:r>
            <a:endParaRPr lang="en-US" sz="1600" dirty="0">
              <a:latin typeface="Century Gothic" panose="020B0502020202020204" pitchFamily="34" charset="0"/>
            </a:endParaRPr>
          </a:p>
        </p:txBody>
      </p:sp>
      <p:sp>
        <p:nvSpPr>
          <p:cNvPr id="4" name="TextBox 3"/>
          <p:cNvSpPr txBox="1"/>
          <p:nvPr/>
        </p:nvSpPr>
        <p:spPr>
          <a:xfrm>
            <a:off x="8027398" y="5603975"/>
            <a:ext cx="4074449" cy="369332"/>
          </a:xfrm>
          <a:prstGeom prst="rect">
            <a:avLst/>
          </a:prstGeom>
          <a:noFill/>
        </p:spPr>
        <p:txBody>
          <a:bodyPr wrap="none" rtlCol="0">
            <a:spAutoFit/>
          </a:bodyPr>
          <a:lstStyle/>
          <a:p>
            <a:r>
              <a:rPr lang="en-US" i="1" dirty="0" smtClean="0"/>
              <a:t>(Image from Markus </a:t>
            </a:r>
            <a:r>
              <a:rPr lang="en-US" i="1" dirty="0" smtClean="0"/>
              <a:t>Design Works, 2014)</a:t>
            </a:r>
            <a:endParaRPr lang="en-US" i="1" dirty="0"/>
          </a:p>
        </p:txBody>
      </p:sp>
    </p:spTree>
    <p:extLst>
      <p:ext uri="{BB962C8B-B14F-4D97-AF65-F5344CB8AC3E}">
        <p14:creationId xmlns:p14="http://schemas.microsoft.com/office/powerpoint/2010/main" val="24338337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218" y="5784468"/>
            <a:ext cx="11333408" cy="954107"/>
          </a:xfrm>
          <a:prstGeom prst="rect">
            <a:avLst/>
          </a:prstGeom>
          <a:noFill/>
        </p:spPr>
        <p:txBody>
          <a:bodyPr wrap="square" rtlCol="0">
            <a:spAutoFit/>
          </a:bodyPr>
          <a:lstStyle/>
          <a:p>
            <a:pPr algn="ctr"/>
            <a:r>
              <a:rPr lang="en-US" sz="2000" i="1" dirty="0" smtClean="0">
                <a:latin typeface="Century Gothic" panose="020B0502020202020204" pitchFamily="34" charset="0"/>
              </a:rPr>
              <a:t>L.A. </a:t>
            </a:r>
            <a:r>
              <a:rPr lang="en-US" sz="2000" i="1" dirty="0" err="1" smtClean="0">
                <a:latin typeface="Century Gothic" panose="020B0502020202020204" pitchFamily="34" charset="0"/>
              </a:rPr>
              <a:t>Eyeworks</a:t>
            </a:r>
            <a:endParaRPr lang="en-US" sz="2000" i="1" dirty="0" smtClean="0">
              <a:latin typeface="Century Gothic" panose="020B0502020202020204" pitchFamily="34" charset="0"/>
            </a:endParaRPr>
          </a:p>
          <a:p>
            <a:pPr algn="ctr"/>
            <a:r>
              <a:rPr lang="en-US" dirty="0" smtClean="0">
                <a:latin typeface="Century Gothic" panose="020B0502020202020204" pitchFamily="34" charset="0"/>
              </a:rPr>
              <a:t>Background should avoid bright series of color, it may irritate the viewer’s eyes. </a:t>
            </a:r>
          </a:p>
          <a:p>
            <a:pPr algn="ctr"/>
            <a:r>
              <a:rPr lang="en-US" dirty="0" smtClean="0">
                <a:latin typeface="Century Gothic" panose="020B0502020202020204" pitchFamily="34" charset="0"/>
              </a:rPr>
              <a:t>The font color, white and black are overshadowed by the background color.   </a:t>
            </a:r>
            <a:endParaRPr lang="en-US" dirty="0">
              <a:latin typeface="Century Gothic" panose="020B0502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0468" y="47788"/>
            <a:ext cx="8837616" cy="55416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294882" y="5550795"/>
            <a:ext cx="3251211" cy="369332"/>
          </a:xfrm>
          <a:prstGeom prst="rect">
            <a:avLst/>
          </a:prstGeom>
          <a:noFill/>
        </p:spPr>
        <p:txBody>
          <a:bodyPr wrap="none" rtlCol="0">
            <a:spAutoFit/>
          </a:bodyPr>
          <a:lstStyle/>
          <a:p>
            <a:r>
              <a:rPr lang="en-US" i="1" dirty="0" smtClean="0">
                <a:latin typeface="Calibri (Body)"/>
              </a:rPr>
              <a:t>(</a:t>
            </a:r>
            <a:r>
              <a:rPr lang="en-US" i="1" dirty="0" smtClean="0"/>
              <a:t>Image from </a:t>
            </a:r>
            <a:r>
              <a:rPr lang="en-US" i="1" dirty="0" err="1" smtClean="0"/>
              <a:t>Altplus</a:t>
            </a:r>
            <a:r>
              <a:rPr lang="en-US" i="1" dirty="0" smtClean="0"/>
              <a:t>, 2009-2014</a:t>
            </a:r>
            <a:r>
              <a:rPr lang="en-US" i="1" dirty="0" smtClean="0">
                <a:latin typeface="Century Gothic" panose="020B0502020202020204" pitchFamily="34" charset="0"/>
              </a:rPr>
              <a:t>)</a:t>
            </a:r>
            <a:endParaRPr lang="en-US" i="1" dirty="0">
              <a:latin typeface="Century Gothic" panose="020B0502020202020204" pitchFamily="34" charset="0"/>
            </a:endParaRPr>
          </a:p>
        </p:txBody>
      </p:sp>
    </p:spTree>
    <p:extLst>
      <p:ext uri="{BB962C8B-B14F-4D97-AF65-F5344CB8AC3E}">
        <p14:creationId xmlns:p14="http://schemas.microsoft.com/office/powerpoint/2010/main" val="30004367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Sketch Rockwell" panose="02000000000000000000" pitchFamily="2" charset="0"/>
              </a:rPr>
              <a:t>Color is important! </a:t>
            </a:r>
            <a:endParaRPr lang="en-US" dirty="0">
              <a:solidFill>
                <a:srgbClr val="FF0000"/>
              </a:solidFill>
              <a:latin typeface="Sketch Rockwell" panose="02000000000000000000" pitchFamily="2" charset="0"/>
            </a:endParaRPr>
          </a:p>
        </p:txBody>
      </p:sp>
      <p:sp>
        <p:nvSpPr>
          <p:cNvPr id="3" name="Content Placeholder 2"/>
          <p:cNvSpPr>
            <a:spLocks noGrp="1"/>
          </p:cNvSpPr>
          <p:nvPr>
            <p:ph idx="1"/>
          </p:nvPr>
        </p:nvSpPr>
        <p:spPr>
          <a:xfrm>
            <a:off x="838200" y="1825625"/>
            <a:ext cx="10907332" cy="4562296"/>
          </a:xfrm>
        </p:spPr>
        <p:txBody>
          <a:bodyPr>
            <a:normAutofit fontScale="92500" lnSpcReduction="10000"/>
          </a:bodyPr>
          <a:lstStyle/>
          <a:p>
            <a:pPr marL="0" indent="0" algn="ctr">
              <a:lnSpc>
                <a:spcPct val="150000"/>
              </a:lnSpc>
              <a:buNone/>
            </a:pPr>
            <a:r>
              <a:rPr lang="en-US" dirty="0" smtClean="0">
                <a:solidFill>
                  <a:srgbClr val="002060"/>
                </a:solidFill>
                <a:latin typeface="Century Gothic" panose="020B0502020202020204" pitchFamily="34" charset="0"/>
              </a:rPr>
              <a:t>I agreed that the statement regarding color does play an important part in website design. The choices of color that placed in each components will affect the whole if one color is out, for example, red background with yellow font color. Used a solid color as a domain, determine on the color schemes and color harmony that one’s want to apply will lead to a good start for website design. Font color should be The color plays a part in determining the success or failure of a site. So, choose the color carefully. </a:t>
            </a:r>
            <a:endParaRPr lang="en-US"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63108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8792"/>
            <a:ext cx="8229600" cy="1143000"/>
          </a:xfrm>
        </p:spPr>
        <p:txBody>
          <a:bodyPr>
            <a:normAutofit/>
          </a:bodyPr>
          <a:lstStyle/>
          <a:p>
            <a:r>
              <a:rPr lang="en-US" sz="4800" b="1" dirty="0">
                <a:solidFill>
                  <a:srgbClr val="17375E"/>
                </a:solidFill>
                <a:latin typeface="Century Gothic"/>
                <a:cs typeface="Century Gothic"/>
              </a:rPr>
              <a:t>How we read </a:t>
            </a:r>
          </a:p>
        </p:txBody>
      </p:sp>
      <p:sp>
        <p:nvSpPr>
          <p:cNvPr id="5" name="Title 1"/>
          <p:cNvSpPr txBox="1">
            <a:spLocks/>
          </p:cNvSpPr>
          <p:nvPr/>
        </p:nvSpPr>
        <p:spPr>
          <a:xfrm>
            <a:off x="1348154" y="1885946"/>
            <a:ext cx="9683262" cy="160088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900" dirty="0">
                <a:solidFill>
                  <a:srgbClr val="17375E"/>
                </a:solidFill>
                <a:latin typeface="Century Gothic"/>
                <a:cs typeface="Century Gothic"/>
              </a:rPr>
              <a:t>When we read, our eyes follow a natural pattern called a Scan Path. </a:t>
            </a:r>
          </a:p>
          <a:p>
            <a:endParaRPr lang="en-US" dirty="0">
              <a:solidFill>
                <a:srgbClr val="17375E"/>
              </a:solidFill>
              <a:latin typeface="Century Gothic"/>
              <a:cs typeface="Century Gothic"/>
            </a:endParaRPr>
          </a:p>
          <a:p>
            <a:endParaRPr lang="en-US" dirty="0">
              <a:solidFill>
                <a:srgbClr val="17375E"/>
              </a:solidFill>
              <a:latin typeface="Century Gothic"/>
              <a:cs typeface="Century Gothic"/>
            </a:endParaRPr>
          </a:p>
        </p:txBody>
      </p:sp>
      <p:pic>
        <p:nvPicPr>
          <p:cNvPr id="7" name="Picture 6" desc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2671493"/>
            <a:ext cx="9144000" cy="2994660"/>
          </a:xfrm>
          <a:prstGeom prst="rect">
            <a:avLst/>
          </a:prstGeom>
        </p:spPr>
      </p:pic>
      <p:sp>
        <p:nvSpPr>
          <p:cNvPr id="6" name="TextBox 5"/>
          <p:cNvSpPr txBox="1"/>
          <p:nvPr/>
        </p:nvSpPr>
        <p:spPr>
          <a:xfrm>
            <a:off x="1981200" y="5451231"/>
            <a:ext cx="8229600" cy="954107"/>
          </a:xfrm>
          <a:prstGeom prst="rect">
            <a:avLst/>
          </a:prstGeom>
          <a:noFill/>
        </p:spPr>
        <p:txBody>
          <a:bodyPr wrap="square" rtlCol="0">
            <a:spAutoFit/>
          </a:bodyPr>
          <a:lstStyle/>
          <a:p>
            <a:pPr algn="ctr"/>
            <a:r>
              <a:rPr lang="en-US" sz="2800" dirty="0">
                <a:solidFill>
                  <a:srgbClr val="17375E"/>
                </a:solidFill>
                <a:latin typeface="Century Gothic"/>
                <a:cs typeface="Century Gothic"/>
              </a:rPr>
              <a:t>We break sentences up into scans (saccades) and pauses (fixations).</a:t>
            </a:r>
            <a:endParaRPr lang="en-US" sz="2800" dirty="0"/>
          </a:p>
        </p:txBody>
      </p:sp>
      <p:sp>
        <p:nvSpPr>
          <p:cNvPr id="3" name="Rectangle 2"/>
          <p:cNvSpPr/>
          <p:nvPr/>
        </p:nvSpPr>
        <p:spPr>
          <a:xfrm>
            <a:off x="6512287" y="5081899"/>
            <a:ext cx="3839577" cy="369332"/>
          </a:xfrm>
          <a:prstGeom prst="rect">
            <a:avLst/>
          </a:prstGeom>
        </p:spPr>
        <p:txBody>
          <a:bodyPr wrap="none">
            <a:spAutoFit/>
          </a:bodyPr>
          <a:lstStyle/>
          <a:p>
            <a:r>
              <a:rPr lang="en-US" i="1" dirty="0" smtClean="0"/>
              <a:t>(Image </a:t>
            </a:r>
            <a:r>
              <a:rPr lang="en-US" i="1" dirty="0"/>
              <a:t>taken from medium.com, </a:t>
            </a:r>
            <a:r>
              <a:rPr lang="en-US" i="1" dirty="0" smtClean="0"/>
              <a:t>2013)</a:t>
            </a:r>
            <a:endParaRPr lang="en-US" i="1" dirty="0"/>
          </a:p>
        </p:txBody>
      </p:sp>
    </p:spTree>
    <p:extLst>
      <p:ext uri="{BB962C8B-B14F-4D97-AF65-F5344CB8AC3E}">
        <p14:creationId xmlns:p14="http://schemas.microsoft.com/office/powerpoint/2010/main" val="21949459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390" y="1070430"/>
            <a:ext cx="7961294" cy="2519589"/>
          </a:xfrm>
        </p:spPr>
        <p:txBody>
          <a:bodyPr>
            <a:normAutofit/>
          </a:bodyPr>
          <a:lstStyle/>
          <a:p>
            <a:r>
              <a:rPr lang="en-US" sz="9600" dirty="0">
                <a:solidFill>
                  <a:schemeClr val="bg1">
                    <a:lumMod val="50000"/>
                  </a:schemeClr>
                </a:solidFill>
                <a:latin typeface="Sketch Rockwell" panose="02000000000000000000" pitchFamily="2" charset="0"/>
                <a:cs typeface="Fat Tats"/>
              </a:rPr>
              <a:t>Navigation</a:t>
            </a:r>
          </a:p>
        </p:txBody>
      </p:sp>
      <p:pic>
        <p:nvPicPr>
          <p:cNvPr id="4" name="Picture 3" descr="nav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20019">
            <a:off x="7713557" y="797200"/>
            <a:ext cx="2133535" cy="2133535"/>
          </a:xfrm>
          <a:prstGeom prst="rect">
            <a:avLst/>
          </a:prstGeom>
        </p:spPr>
      </p:pic>
    </p:spTree>
    <p:extLst>
      <p:ext uri="{BB962C8B-B14F-4D97-AF65-F5344CB8AC3E}">
        <p14:creationId xmlns:p14="http://schemas.microsoft.com/office/powerpoint/2010/main" val="29556016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485" y="319457"/>
            <a:ext cx="8229600" cy="1143000"/>
          </a:xfrm>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latin typeface="Century Gothic" panose="020B0502020202020204" pitchFamily="34" charset="0"/>
              </a:rPr>
              <a:t>Definition of navigation</a:t>
            </a:r>
          </a:p>
          <a:p>
            <a:r>
              <a:rPr lang="en-US" dirty="0" smtClean="0">
                <a:latin typeface="Century Gothic" panose="020B0502020202020204" pitchFamily="34" charset="0"/>
              </a:rPr>
              <a:t>A field of study that focus on the process of monitoring and controlling.</a:t>
            </a:r>
          </a:p>
          <a:p>
            <a:r>
              <a:rPr lang="en-US" dirty="0">
                <a:latin typeface="Century Gothic" panose="020B0502020202020204" pitchFamily="34" charset="0"/>
              </a:rPr>
              <a:t>T</a:t>
            </a:r>
            <a:r>
              <a:rPr lang="en-US" dirty="0" smtClean="0">
                <a:latin typeface="Century Gothic" panose="020B0502020202020204" pitchFamily="34" charset="0"/>
              </a:rPr>
              <a:t>he movement of a that brings them from one place to another.</a:t>
            </a:r>
          </a:p>
          <a:p>
            <a:r>
              <a:rPr lang="en-US" dirty="0" smtClean="0">
                <a:latin typeface="Century Gothic" panose="020B0502020202020204" pitchFamily="34" charset="0"/>
              </a:rPr>
              <a:t>To make sure the  correct path way from one places to another.</a:t>
            </a:r>
          </a:p>
          <a:p>
            <a:pPr marL="0" indent="0">
              <a:buNone/>
            </a:pPr>
            <a:endParaRPr lang="en-US" dirty="0" smtClean="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4" name="Title 1"/>
          <p:cNvSpPr txBox="1">
            <a:spLocks/>
          </p:cNvSpPr>
          <p:nvPr/>
        </p:nvSpPr>
        <p:spPr>
          <a:xfrm>
            <a:off x="3487056" y="330488"/>
            <a:ext cx="5076372" cy="96011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latin typeface="Fat Tats"/>
                <a:cs typeface="Fat Tats"/>
              </a:rPr>
              <a:t>Navigation</a:t>
            </a:r>
          </a:p>
        </p:txBody>
      </p:sp>
      <p:pic>
        <p:nvPicPr>
          <p:cNvPr id="5" name="Picture 4" descr="nav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20019">
            <a:off x="7527269" y="254444"/>
            <a:ext cx="947969" cy="947969"/>
          </a:xfrm>
          <a:prstGeom prst="rect">
            <a:avLst/>
          </a:prstGeom>
        </p:spPr>
      </p:pic>
    </p:spTree>
    <p:extLst>
      <p:ext uri="{BB962C8B-B14F-4D97-AF65-F5344CB8AC3E}">
        <p14:creationId xmlns:p14="http://schemas.microsoft.com/office/powerpoint/2010/main" val="35661191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To determine of position and direction.</a:t>
            </a:r>
          </a:p>
          <a:p>
            <a:r>
              <a:rPr lang="en-US" dirty="0" smtClean="0">
                <a:latin typeface="Century Gothic" panose="020B0502020202020204" pitchFamily="34" charset="0"/>
              </a:rPr>
              <a:t>A skill to lead some message to perform in a right way.</a:t>
            </a:r>
          </a:p>
          <a:p>
            <a:r>
              <a:rPr lang="en-US" dirty="0" smtClean="0">
                <a:latin typeface="Century Gothic" panose="020B0502020202020204" pitchFamily="34" charset="0"/>
              </a:rPr>
              <a:t>This also practice of navigating, especially the charting of a course for a ship or aircraft.</a:t>
            </a:r>
          </a:p>
          <a:p>
            <a:pPr marL="0" indent="0">
              <a:buNone/>
            </a:pPr>
            <a:endParaRPr lang="en-US" dirty="0"/>
          </a:p>
        </p:txBody>
      </p:sp>
      <p:sp>
        <p:nvSpPr>
          <p:cNvPr id="4" name="Title 1"/>
          <p:cNvSpPr txBox="1">
            <a:spLocks/>
          </p:cNvSpPr>
          <p:nvPr/>
        </p:nvSpPr>
        <p:spPr>
          <a:xfrm>
            <a:off x="3487056" y="330488"/>
            <a:ext cx="5076372" cy="96011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latin typeface="Fat Tats"/>
                <a:cs typeface="Fat Tats"/>
              </a:rPr>
              <a:t>Navigation</a:t>
            </a:r>
          </a:p>
        </p:txBody>
      </p:sp>
      <p:pic>
        <p:nvPicPr>
          <p:cNvPr id="5" name="Picture 4" descr="nav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20019">
            <a:off x="7527269" y="254444"/>
            <a:ext cx="947969" cy="947969"/>
          </a:xfrm>
          <a:prstGeom prst="rect">
            <a:avLst/>
          </a:prstGeom>
        </p:spPr>
      </p:pic>
    </p:spTree>
    <p:extLst>
      <p:ext uri="{BB962C8B-B14F-4D97-AF65-F5344CB8AC3E}">
        <p14:creationId xmlns:p14="http://schemas.microsoft.com/office/powerpoint/2010/main" val="39150890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latin typeface="Century Gothic" panose="020B0502020202020204" pitchFamily="34" charset="0"/>
              </a:rPr>
              <a:t>Navigation means providing in directing and participating in plotting  , Below were a few where navigation usually appear on daily life</a:t>
            </a:r>
          </a:p>
          <a:p>
            <a:pPr>
              <a:lnSpc>
                <a:spcPct val="120000"/>
              </a:lnSpc>
            </a:pPr>
            <a:endParaRPr lang="en-US" dirty="0" smtClean="0">
              <a:latin typeface="Century Gothic" panose="020B0502020202020204" pitchFamily="34" charset="0"/>
            </a:endParaRPr>
          </a:p>
          <a:p>
            <a:pPr marL="457200" indent="-457200">
              <a:buFont typeface="+mj-lt"/>
              <a:buAutoNum type="arabicPeriod"/>
            </a:pPr>
            <a:r>
              <a:rPr lang="en-US" dirty="0">
                <a:latin typeface="Century Gothic" panose="020B0502020202020204" pitchFamily="34" charset="0"/>
              </a:rPr>
              <a:t>N</a:t>
            </a:r>
            <a:r>
              <a:rPr lang="en-US" dirty="0" smtClean="0">
                <a:latin typeface="Century Gothic" panose="020B0502020202020204" pitchFamily="34" charset="0"/>
              </a:rPr>
              <a:t>avigating a ship</a:t>
            </a:r>
          </a:p>
          <a:p>
            <a:pPr marL="457200" indent="-457200">
              <a:buFont typeface="+mj-lt"/>
              <a:buAutoNum type="arabicPeriod"/>
            </a:pPr>
            <a:endParaRPr lang="en-US" dirty="0" smtClean="0">
              <a:latin typeface="Century Gothic" panose="020B0502020202020204" pitchFamily="34" charset="0"/>
            </a:endParaRPr>
          </a:p>
          <a:p>
            <a:pPr marL="457200" indent="-457200">
              <a:buFont typeface="+mj-lt"/>
              <a:buAutoNum type="arabicPeriod"/>
            </a:pPr>
            <a:r>
              <a:rPr lang="en-US" dirty="0" smtClean="0">
                <a:latin typeface="Century Gothic" panose="020B0502020202020204" pitchFamily="34" charset="0"/>
              </a:rPr>
              <a:t>Navigating a aircraft</a:t>
            </a:r>
          </a:p>
          <a:p>
            <a:pPr marL="457200" indent="-457200">
              <a:buFont typeface="+mj-lt"/>
              <a:buAutoNum type="arabicPeriod"/>
            </a:pPr>
            <a:endParaRPr lang="en-US" dirty="0" smtClean="0">
              <a:latin typeface="Century Gothic" panose="020B0502020202020204" pitchFamily="34" charset="0"/>
            </a:endParaRPr>
          </a:p>
          <a:p>
            <a:pPr marL="457200" indent="-457200">
              <a:buFont typeface="+mj-lt"/>
              <a:buAutoNum type="arabicPeriod"/>
            </a:pPr>
            <a:r>
              <a:rPr lang="en-US" dirty="0" smtClean="0">
                <a:latin typeface="Century Gothic" panose="020B0502020202020204" pitchFamily="34" charset="0"/>
              </a:rPr>
              <a:t>Navigation a car</a:t>
            </a:r>
          </a:p>
          <a:p>
            <a:pPr marL="457200" indent="-457200">
              <a:buFont typeface="+mj-lt"/>
              <a:buAutoNum type="arabicPeriod"/>
            </a:pPr>
            <a:endParaRPr lang="en-US" dirty="0" smtClean="0">
              <a:latin typeface="Century Gothic" panose="020B0502020202020204" pitchFamily="34" charset="0"/>
            </a:endParaRPr>
          </a:p>
          <a:p>
            <a:pPr marL="457200" indent="-457200">
              <a:buFont typeface="+mj-lt"/>
              <a:buAutoNum type="arabicPeriod"/>
            </a:pPr>
            <a:r>
              <a:rPr lang="en-US" dirty="0">
                <a:latin typeface="Century Gothic" panose="020B0502020202020204" pitchFamily="34" charset="0"/>
              </a:rPr>
              <a:t>N</a:t>
            </a:r>
            <a:r>
              <a:rPr lang="en-US" dirty="0" smtClean="0">
                <a:latin typeface="Century Gothic" panose="020B0502020202020204" pitchFamily="34" charset="0"/>
              </a:rPr>
              <a:t>avigating a person to reach their needs</a:t>
            </a:r>
          </a:p>
          <a:p>
            <a:pPr marL="457200" indent="-457200">
              <a:buFont typeface="+mj-lt"/>
              <a:buAutoNum type="arabicPeriod"/>
            </a:pPr>
            <a:endParaRPr lang="en-US" dirty="0" smtClean="0">
              <a:latin typeface="Century Gothic" panose="020B0502020202020204" pitchFamily="34" charset="0"/>
            </a:endParaRPr>
          </a:p>
          <a:p>
            <a:pPr marL="0" indent="0">
              <a:buNone/>
            </a:pPr>
            <a:r>
              <a:rPr lang="en-US" dirty="0">
                <a:latin typeface="Century Gothic" panose="020B0502020202020204" pitchFamily="34" charset="0"/>
              </a:rPr>
              <a:t> </a:t>
            </a:r>
          </a:p>
        </p:txBody>
      </p:sp>
      <p:sp>
        <p:nvSpPr>
          <p:cNvPr id="4" name="Title 1"/>
          <p:cNvSpPr txBox="1">
            <a:spLocks/>
          </p:cNvSpPr>
          <p:nvPr/>
        </p:nvSpPr>
        <p:spPr>
          <a:xfrm>
            <a:off x="3487056" y="330488"/>
            <a:ext cx="5076372" cy="96011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latin typeface="Fat Tats"/>
                <a:cs typeface="Fat Tats"/>
              </a:rPr>
              <a:t>Navigation</a:t>
            </a:r>
          </a:p>
        </p:txBody>
      </p:sp>
      <p:pic>
        <p:nvPicPr>
          <p:cNvPr id="5" name="Picture 4" descr="nav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20019">
            <a:off x="7527269" y="254444"/>
            <a:ext cx="947969" cy="947969"/>
          </a:xfrm>
          <a:prstGeom prst="rect">
            <a:avLst/>
          </a:prstGeom>
        </p:spPr>
      </p:pic>
    </p:spTree>
    <p:extLst>
      <p:ext uri="{BB962C8B-B14F-4D97-AF65-F5344CB8AC3E}">
        <p14:creationId xmlns:p14="http://schemas.microsoft.com/office/powerpoint/2010/main" val="41861345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endParaRPr lang="en-US" dirty="0"/>
          </a:p>
        </p:txBody>
      </p:sp>
      <p:sp>
        <p:nvSpPr>
          <p:cNvPr id="3" name="Content Placeholder 2"/>
          <p:cNvSpPr>
            <a:spLocks noGrp="1"/>
          </p:cNvSpPr>
          <p:nvPr>
            <p:ph idx="1"/>
          </p:nvPr>
        </p:nvSpPr>
        <p:spPr>
          <a:xfrm>
            <a:off x="838200" y="1489476"/>
            <a:ext cx="10515600" cy="4351338"/>
          </a:xfrm>
        </p:spPr>
        <p:txBody>
          <a:bodyPr/>
          <a:lstStyle/>
          <a:p>
            <a:pPr marL="0" indent="0">
              <a:buNone/>
            </a:pPr>
            <a:r>
              <a:rPr lang="en-US" dirty="0" smtClean="0">
                <a:latin typeface="Century Gothic" panose="020B0502020202020204" pitchFamily="34" charset="0"/>
              </a:rPr>
              <a:t>In a new generation that filled with Technology would have generate navigation machines.</a:t>
            </a:r>
            <a:endParaRPr lang="en-US" dirty="0">
              <a:latin typeface="Century Gothic" panose="020B0502020202020204" pitchFamily="34" charset="0"/>
            </a:endParaRPr>
          </a:p>
        </p:txBody>
      </p:sp>
      <p:sp>
        <p:nvSpPr>
          <p:cNvPr id="4" name="Title 1"/>
          <p:cNvSpPr txBox="1">
            <a:spLocks/>
          </p:cNvSpPr>
          <p:nvPr/>
        </p:nvSpPr>
        <p:spPr>
          <a:xfrm>
            <a:off x="3487056" y="330488"/>
            <a:ext cx="5076372" cy="96011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latin typeface="Fat Tats"/>
                <a:cs typeface="Fat Tats"/>
              </a:rPr>
              <a:t>Navigation</a:t>
            </a:r>
          </a:p>
        </p:txBody>
      </p:sp>
      <p:pic>
        <p:nvPicPr>
          <p:cNvPr id="5" name="Picture 4" descr="nav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20019">
            <a:off x="7527269" y="254444"/>
            <a:ext cx="947969" cy="947969"/>
          </a:xfrm>
          <a:prstGeom prst="rect">
            <a:avLst/>
          </a:prstGeom>
        </p:spPr>
      </p:pic>
      <p:pic>
        <p:nvPicPr>
          <p:cNvPr id="6" name="Picture 5" descr="SEO-friendly-navigat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3742" y="2902096"/>
            <a:ext cx="2457643" cy="2457643"/>
          </a:xfrm>
          <a:prstGeom prst="rect">
            <a:avLst/>
          </a:prstGeom>
        </p:spPr>
      </p:pic>
      <p:pic>
        <p:nvPicPr>
          <p:cNvPr id="7" name="Picture 6" descr="navigatio-aur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1385" y="2992479"/>
            <a:ext cx="1811197" cy="2848335"/>
          </a:xfrm>
          <a:prstGeom prst="rect">
            <a:avLst/>
          </a:prstGeom>
        </p:spPr>
      </p:pic>
      <p:pic>
        <p:nvPicPr>
          <p:cNvPr id="8" name="Picture 7" descr="unnam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5519" y="2317961"/>
            <a:ext cx="3223035" cy="1812957"/>
          </a:xfrm>
          <a:prstGeom prst="rect">
            <a:avLst/>
          </a:prstGeom>
        </p:spPr>
      </p:pic>
      <p:pic>
        <p:nvPicPr>
          <p:cNvPr id="9" name="Picture 8" descr="Navigation-app-iPad-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0" y="4353242"/>
            <a:ext cx="3145670" cy="2342520"/>
          </a:xfrm>
          <a:prstGeom prst="rect">
            <a:avLst/>
          </a:prstGeom>
        </p:spPr>
      </p:pic>
    </p:spTree>
    <p:extLst>
      <p:ext uri="{BB962C8B-B14F-4D97-AF65-F5344CB8AC3E}">
        <p14:creationId xmlns:p14="http://schemas.microsoft.com/office/powerpoint/2010/main" val="26951822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08892" y="1567634"/>
            <a:ext cx="10269416" cy="4945987"/>
          </a:xfrm>
        </p:spPr>
        <p:txBody>
          <a:bodyPr>
            <a:normAutofit fontScale="92500" lnSpcReduction="10000"/>
          </a:bodyPr>
          <a:lstStyle/>
          <a:p>
            <a:pPr marL="0" indent="0">
              <a:buNone/>
            </a:pPr>
            <a:r>
              <a:rPr lang="en-US" dirty="0" smtClean="0">
                <a:latin typeface="Century Gothic" panose="020B0502020202020204" pitchFamily="34" charset="0"/>
              </a:rPr>
              <a:t>Other than just using a tool, web page would also navigate their customer properly.</a:t>
            </a:r>
          </a:p>
          <a:p>
            <a:pPr marL="0" indent="0">
              <a:buNone/>
            </a:pPr>
            <a:endParaRPr lang="en-US" dirty="0">
              <a:latin typeface="Century Gothic" panose="020B0502020202020204" pitchFamily="34" charset="0"/>
            </a:endParaRPr>
          </a:p>
          <a:p>
            <a:pPr marL="0" indent="0">
              <a:buNone/>
            </a:pPr>
            <a:r>
              <a:rPr lang="en-US" dirty="0" smtClean="0">
                <a:latin typeface="Century Gothic" panose="020B0502020202020204" pitchFamily="34" charset="0"/>
              </a:rPr>
              <a:t>According to the Navigation article that provided. To navigating their consumers reach product service at what they are looking for. By :</a:t>
            </a:r>
          </a:p>
          <a:p>
            <a:pPr marL="0" indent="0">
              <a:buNone/>
            </a:pPr>
            <a:endParaRPr lang="en-US" dirty="0" smtClean="0">
              <a:latin typeface="Century Gothic" panose="020B0502020202020204" pitchFamily="34" charset="0"/>
            </a:endParaRPr>
          </a:p>
          <a:p>
            <a:pPr marL="457200" indent="-457200">
              <a:buFont typeface="+mj-lt"/>
              <a:buAutoNum type="arabicPeriod"/>
            </a:pPr>
            <a:r>
              <a:rPr lang="en-US" b="1" dirty="0" smtClean="0">
                <a:latin typeface="Century Gothic" panose="020B0502020202020204" pitchFamily="34" charset="0"/>
              </a:rPr>
              <a:t>Stating the logo or name of your company at the top right side come along with your page name.</a:t>
            </a:r>
          </a:p>
          <a:p>
            <a:pPr marL="0" indent="0">
              <a:buNone/>
            </a:pPr>
            <a:r>
              <a:rPr lang="en-US" dirty="0" smtClean="0">
                <a:latin typeface="Century Gothic" panose="020B0502020202020204" pitchFamily="34" charset="0"/>
              </a:rPr>
              <a:t>- This would clearly shown the customers where they are and which web page they were in. A clear location and direction must provided.</a:t>
            </a:r>
          </a:p>
          <a:p>
            <a:pPr marL="0" indent="0">
              <a:buNone/>
            </a:pPr>
            <a:endParaRPr lang="en-US" dirty="0" smtClean="0">
              <a:latin typeface="Century Gothic" panose="020B0502020202020204" pitchFamily="34" charset="0"/>
            </a:endParaRPr>
          </a:p>
        </p:txBody>
      </p:sp>
      <p:sp>
        <p:nvSpPr>
          <p:cNvPr id="4" name="Title 1"/>
          <p:cNvSpPr txBox="1">
            <a:spLocks/>
          </p:cNvSpPr>
          <p:nvPr/>
        </p:nvSpPr>
        <p:spPr>
          <a:xfrm>
            <a:off x="3487056" y="330488"/>
            <a:ext cx="5076372" cy="96011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latin typeface="Fat Tats"/>
                <a:cs typeface="Fat Tats"/>
              </a:rPr>
              <a:t>Navigation</a:t>
            </a:r>
          </a:p>
        </p:txBody>
      </p:sp>
      <p:pic>
        <p:nvPicPr>
          <p:cNvPr id="5" name="Picture 4" descr="nav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20019">
            <a:off x="7527269" y="254444"/>
            <a:ext cx="947969" cy="947969"/>
          </a:xfrm>
          <a:prstGeom prst="rect">
            <a:avLst/>
          </a:prstGeom>
        </p:spPr>
      </p:pic>
    </p:spTree>
    <p:extLst>
      <p:ext uri="{BB962C8B-B14F-4D97-AF65-F5344CB8AC3E}">
        <p14:creationId xmlns:p14="http://schemas.microsoft.com/office/powerpoint/2010/main" val="1794296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Century Gothic" panose="020B0502020202020204" pitchFamily="34" charset="0"/>
              </a:rPr>
              <a:t>2. Provide a clear navigation button </a:t>
            </a:r>
          </a:p>
          <a:p>
            <a:pPr marL="0" indent="0">
              <a:buNone/>
            </a:pPr>
            <a:r>
              <a:rPr lang="en-US" dirty="0" smtClean="0">
                <a:latin typeface="Century Gothic" panose="020B0502020202020204" pitchFamily="34" charset="0"/>
              </a:rPr>
              <a:t>- This could help to ensure the customers understand the flow of the web-page. Other than that it would avoid them being confuse about the lay out, in the same time would increase the effectiveness of customers reach their needs and wants.</a:t>
            </a:r>
          </a:p>
          <a:p>
            <a:pPr marL="0" indent="0">
              <a:buNone/>
            </a:pPr>
            <a:endParaRPr lang="en-US" dirty="0">
              <a:latin typeface="Century Gothic" panose="020B0502020202020204" pitchFamily="34" charset="0"/>
            </a:endParaRPr>
          </a:p>
        </p:txBody>
      </p:sp>
      <p:sp>
        <p:nvSpPr>
          <p:cNvPr id="4" name="Title 1"/>
          <p:cNvSpPr txBox="1">
            <a:spLocks/>
          </p:cNvSpPr>
          <p:nvPr/>
        </p:nvSpPr>
        <p:spPr>
          <a:xfrm>
            <a:off x="3487056" y="330488"/>
            <a:ext cx="5076372" cy="96011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latin typeface="Fat Tats"/>
                <a:cs typeface="Fat Tats"/>
              </a:rPr>
              <a:t>Navigation</a:t>
            </a:r>
          </a:p>
        </p:txBody>
      </p:sp>
      <p:pic>
        <p:nvPicPr>
          <p:cNvPr id="5" name="Picture 4" descr="nav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20019">
            <a:off x="7527269" y="254444"/>
            <a:ext cx="947969" cy="947969"/>
          </a:xfrm>
          <a:prstGeom prst="rect">
            <a:avLst/>
          </a:prstGeom>
        </p:spPr>
      </p:pic>
    </p:spTree>
    <p:extLst>
      <p:ext uri="{BB962C8B-B14F-4D97-AF65-F5344CB8AC3E}">
        <p14:creationId xmlns:p14="http://schemas.microsoft.com/office/powerpoint/2010/main" val="2911830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324708" y="1290606"/>
            <a:ext cx="9155670" cy="5004470"/>
          </a:xfrm>
        </p:spPr>
        <p:txBody>
          <a:bodyPr/>
          <a:lstStyle/>
          <a:p>
            <a:pPr marL="0" indent="0">
              <a:buNone/>
            </a:pPr>
            <a:r>
              <a:rPr lang="en-US" dirty="0" smtClean="0">
                <a:latin typeface="Century Gothic" panose="020B0502020202020204" pitchFamily="34" charset="0"/>
              </a:rPr>
              <a:t>There were few characteristics of a successful navigate on webpage.</a:t>
            </a:r>
            <a:endParaRPr lang="en-US" dirty="0">
              <a:latin typeface="Century Gothic" panose="020B0502020202020204" pitchFamily="34" charset="0"/>
            </a:endParaRPr>
          </a:p>
          <a:p>
            <a:pPr marL="514350" indent="-514350" algn="ctr">
              <a:buAutoNum type="arabicPeriod"/>
            </a:pPr>
            <a:r>
              <a:rPr lang="en-US" sz="3200" b="1" dirty="0">
                <a:latin typeface="Century Gothic" panose="020B0502020202020204" pitchFamily="34" charset="0"/>
                <a:cs typeface="Aaron SansRegular"/>
              </a:rPr>
              <a:t>Clear</a:t>
            </a:r>
          </a:p>
          <a:p>
            <a:pPr marL="0" indent="0" algn="ctr">
              <a:buNone/>
            </a:pPr>
            <a:r>
              <a:rPr lang="en-US" sz="2000" dirty="0">
                <a:latin typeface="Century Gothic" panose="020B0502020202020204" pitchFamily="34" charset="0"/>
                <a:cs typeface="Aaron SansRegular"/>
              </a:rPr>
              <a:t>This was the most important element in webpage in order to let customers clearly know why and where they were</a:t>
            </a:r>
            <a:r>
              <a:rPr lang="en-US" sz="3200" dirty="0">
                <a:latin typeface="Century Gothic" panose="020B0502020202020204" pitchFamily="34" charset="0"/>
                <a:cs typeface="Aaron SansRegular"/>
              </a:rPr>
              <a:t>.</a:t>
            </a:r>
          </a:p>
        </p:txBody>
      </p:sp>
      <p:sp>
        <p:nvSpPr>
          <p:cNvPr id="4" name="Title 1"/>
          <p:cNvSpPr txBox="1">
            <a:spLocks/>
          </p:cNvSpPr>
          <p:nvPr/>
        </p:nvSpPr>
        <p:spPr>
          <a:xfrm>
            <a:off x="3487056" y="330488"/>
            <a:ext cx="5076372" cy="96011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latin typeface="Fat Tats"/>
                <a:cs typeface="Fat Tats"/>
              </a:rPr>
              <a:t>Navigation</a:t>
            </a:r>
          </a:p>
        </p:txBody>
      </p:sp>
      <p:pic>
        <p:nvPicPr>
          <p:cNvPr id="5" name="Picture 4" descr="nav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20019">
            <a:off x="7527269" y="254444"/>
            <a:ext cx="947969" cy="947969"/>
          </a:xfrm>
          <a:prstGeom prst="rect">
            <a:avLst/>
          </a:prstGeom>
        </p:spPr>
      </p:pic>
      <p:pic>
        <p:nvPicPr>
          <p:cNvPr id="6" name="Picture 5" descr="Screen Shot 2014-10-09 at 10.46.21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40810" y="3576719"/>
            <a:ext cx="4034484" cy="2114225"/>
          </a:xfrm>
          <a:prstGeom prst="rect">
            <a:avLst/>
          </a:prstGeom>
        </p:spPr>
      </p:pic>
      <p:sp>
        <p:nvSpPr>
          <p:cNvPr id="7" name="TextBox 6"/>
          <p:cNvSpPr txBox="1"/>
          <p:nvPr/>
        </p:nvSpPr>
        <p:spPr>
          <a:xfrm>
            <a:off x="1748488" y="5690943"/>
            <a:ext cx="10099240" cy="369332"/>
          </a:xfrm>
          <a:prstGeom prst="rect">
            <a:avLst/>
          </a:prstGeom>
          <a:noFill/>
        </p:spPr>
        <p:txBody>
          <a:bodyPr wrap="none" rtlCol="0">
            <a:spAutoFit/>
          </a:bodyPr>
          <a:lstStyle/>
          <a:p>
            <a:r>
              <a:rPr lang="en-US" dirty="0">
                <a:latin typeface="Century Gothic" panose="020B0502020202020204" pitchFamily="34" charset="0"/>
              </a:rPr>
              <a:t>A short explanation of the function would provide the audience a clear explanation        </a:t>
            </a:r>
          </a:p>
        </p:txBody>
      </p:sp>
      <p:sp>
        <p:nvSpPr>
          <p:cNvPr id="8" name="Rectangle 7"/>
          <p:cNvSpPr/>
          <p:nvPr/>
        </p:nvSpPr>
        <p:spPr>
          <a:xfrm>
            <a:off x="7960080" y="4905037"/>
            <a:ext cx="3625540" cy="646331"/>
          </a:xfrm>
          <a:prstGeom prst="rect">
            <a:avLst/>
          </a:prstGeom>
        </p:spPr>
        <p:txBody>
          <a:bodyPr wrap="square">
            <a:spAutoFit/>
          </a:bodyPr>
          <a:lstStyle/>
          <a:p>
            <a:r>
              <a:rPr lang="en-US" i="1" dirty="0" smtClean="0">
                <a:ea typeface="MS Mincho" panose="02020609040205080304" pitchFamily="49" charset="-128"/>
                <a:cs typeface="Times New Roman" panose="02020603050405020304" pitchFamily="18" charset="0"/>
              </a:rPr>
              <a:t>(Screen </a:t>
            </a:r>
            <a:r>
              <a:rPr lang="en-US" i="1" dirty="0">
                <a:ea typeface="MS Mincho" panose="02020609040205080304" pitchFamily="49" charset="-128"/>
                <a:cs typeface="Times New Roman" panose="02020603050405020304" pitchFamily="18" charset="0"/>
              </a:rPr>
              <a:t>shoot from </a:t>
            </a:r>
            <a:r>
              <a:rPr lang="en-US" i="1" u="sng" dirty="0">
                <a:solidFill>
                  <a:srgbClr val="0000FF"/>
                </a:solidFill>
                <a:ea typeface="MS Mincho" panose="02020609040205080304" pitchFamily="49" charset="-128"/>
                <a:cs typeface="Times New Roman" panose="02020603050405020304" pitchFamily="18" charset="0"/>
                <a:hlinkClick r:id="rId4"/>
              </a:rPr>
              <a:t>usabilitypost.com</a:t>
            </a:r>
            <a:r>
              <a:rPr lang="en-US" i="1" dirty="0">
                <a:ea typeface="MS Mincho" panose="02020609040205080304" pitchFamily="49" charset="-128"/>
                <a:cs typeface="Times New Roman" panose="02020603050405020304" pitchFamily="18" charset="0"/>
              </a:rPr>
              <a:t>, </a:t>
            </a:r>
            <a:r>
              <a:rPr lang="en-US" i="1" dirty="0" smtClean="0">
                <a:ea typeface="MS Mincho" panose="02020609040205080304" pitchFamily="49" charset="-128"/>
                <a:cs typeface="Times New Roman" panose="02020603050405020304" pitchFamily="18" charset="0"/>
              </a:rPr>
              <a:t>2009)</a:t>
            </a:r>
            <a:endParaRPr lang="en-US" i="1"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771100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564" y="0"/>
            <a:ext cx="8868237" cy="1600200"/>
          </a:xfrm>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p>
        </p:txBody>
      </p:sp>
      <p:pic>
        <p:nvPicPr>
          <p:cNvPr id="6" name="Picture 5" descr="Free-Colorful-PSD-Buttons-Se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38571" y="994460"/>
            <a:ext cx="5409874" cy="5554137"/>
          </a:xfrm>
          <a:prstGeom prst="rect">
            <a:avLst/>
          </a:prstGeom>
        </p:spPr>
      </p:pic>
      <p:sp>
        <p:nvSpPr>
          <p:cNvPr id="7" name="TextBox 6"/>
          <p:cNvSpPr txBox="1"/>
          <p:nvPr/>
        </p:nvSpPr>
        <p:spPr>
          <a:xfrm>
            <a:off x="2443039" y="235620"/>
            <a:ext cx="8037340" cy="523220"/>
          </a:xfrm>
          <a:prstGeom prst="rect">
            <a:avLst/>
          </a:prstGeom>
          <a:noFill/>
        </p:spPr>
        <p:txBody>
          <a:bodyPr wrap="square" rtlCol="0">
            <a:spAutoFit/>
          </a:bodyPr>
          <a:lstStyle/>
          <a:p>
            <a:r>
              <a:rPr lang="en-US" sz="2000" dirty="0">
                <a:latin typeface="Century Gothic" panose="020B0502020202020204" pitchFamily="34" charset="0"/>
              </a:rPr>
              <a:t>To perform a clear navigation button</a:t>
            </a:r>
            <a:r>
              <a:rPr lang="en-US" sz="2800" b="1" dirty="0">
                <a:latin typeface="Century Gothic" panose="020B0502020202020204" pitchFamily="34" charset="0"/>
              </a:rPr>
              <a:t> </a:t>
            </a:r>
            <a:r>
              <a:rPr lang="en-US" sz="2800" b="1" dirty="0" err="1">
                <a:solidFill>
                  <a:srgbClr val="3366FF"/>
                </a:solidFill>
                <a:latin typeface="Century Gothic" panose="020B0502020202020204" pitchFamily="34" charset="0"/>
              </a:rPr>
              <a:t>colour</a:t>
            </a:r>
            <a:r>
              <a:rPr lang="en-US" sz="2800" b="1" dirty="0">
                <a:solidFill>
                  <a:srgbClr val="3366FF"/>
                </a:solidFill>
                <a:latin typeface="Century Gothic" panose="020B0502020202020204" pitchFamily="34" charset="0"/>
              </a:rPr>
              <a:t> </a:t>
            </a:r>
            <a:r>
              <a:rPr lang="en-US" sz="2000" dirty="0">
                <a:latin typeface="Century Gothic" panose="020B0502020202020204" pitchFamily="34" charset="0"/>
              </a:rPr>
              <a:t>is important !!</a:t>
            </a:r>
          </a:p>
        </p:txBody>
      </p:sp>
      <p:sp>
        <p:nvSpPr>
          <p:cNvPr id="4" name="Rectangle 3"/>
          <p:cNvSpPr/>
          <p:nvPr/>
        </p:nvSpPr>
        <p:spPr>
          <a:xfrm>
            <a:off x="4734858" y="6488668"/>
            <a:ext cx="3315267" cy="369332"/>
          </a:xfrm>
          <a:prstGeom prst="rect">
            <a:avLst/>
          </a:prstGeom>
        </p:spPr>
        <p:txBody>
          <a:bodyPr wrap="none">
            <a:spAutoFit/>
          </a:bodyPr>
          <a:lstStyle/>
          <a:p>
            <a:r>
              <a:rPr lang="en-US" i="1" dirty="0" smtClean="0">
                <a:ea typeface="MS Mincho" panose="02020609040205080304" pitchFamily="49" charset="-128"/>
                <a:cs typeface="Times New Roman" panose="02020603050405020304" pitchFamily="18" charset="0"/>
              </a:rPr>
              <a:t>(Images  </a:t>
            </a:r>
            <a:r>
              <a:rPr lang="en-US" i="1" dirty="0">
                <a:ea typeface="MS Mincho" panose="02020609040205080304" pitchFamily="49" charset="-128"/>
                <a:cs typeface="Times New Roman" panose="02020603050405020304" pitchFamily="18" charset="0"/>
              </a:rPr>
              <a:t>from </a:t>
            </a:r>
            <a:r>
              <a:rPr lang="en-US" i="1" dirty="0" smtClean="0">
                <a:ea typeface="MS Mincho" panose="02020609040205080304" pitchFamily="49" charset="-128"/>
                <a:cs typeface="Times New Roman" panose="02020603050405020304" pitchFamily="18" charset="0"/>
              </a:rPr>
              <a:t>ipsdtemplate.co</a:t>
            </a:r>
            <a:r>
              <a:rPr lang="en-US" dirty="0" smtClean="0">
                <a:latin typeface="Cambria" panose="02040503050406030204" pitchFamily="18" charset="0"/>
                <a:ea typeface="MS Mincho" panose="02020609040205080304" pitchFamily="49" charset="-128"/>
                <a:cs typeface="Times New Roman" panose="02020603050405020304" pitchFamily="18" charset="0"/>
              </a:rPr>
              <a:t>m)</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745508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11820" y="1290605"/>
            <a:ext cx="10515600" cy="4351338"/>
          </a:xfrm>
        </p:spPr>
        <p:txBody>
          <a:bodyPr/>
          <a:lstStyle/>
          <a:p>
            <a:pPr marL="0" indent="0" algn="ctr">
              <a:buNone/>
            </a:pPr>
            <a:r>
              <a:rPr lang="en-US" b="1" dirty="0" smtClean="0">
                <a:latin typeface="Century Gothic" panose="020B0502020202020204" pitchFamily="34" charset="0"/>
              </a:rPr>
              <a:t>4. Ensure every button where link correctly.</a:t>
            </a:r>
          </a:p>
          <a:p>
            <a:pPr marL="0" indent="0" algn="ctr">
              <a:buNone/>
            </a:pPr>
            <a:r>
              <a:rPr lang="en-US" dirty="0" smtClean="0">
                <a:latin typeface="Century Gothic" panose="020B0502020202020204" pitchFamily="34" charset="0"/>
              </a:rPr>
              <a:t>{As the article of navigation has mention that user will be frustrating to click on a page that they just visited}</a:t>
            </a:r>
          </a:p>
          <a:p>
            <a:pPr marL="0" indent="0" algn="ctr">
              <a:buNone/>
            </a:pPr>
            <a:r>
              <a:rPr lang="en-US" dirty="0" smtClean="0">
                <a:latin typeface="Century Gothic" panose="020B0502020202020204" pitchFamily="34" charset="0"/>
              </a:rPr>
              <a:t>Although you may have a lots of link but stated them clearly is necessary.</a:t>
            </a:r>
          </a:p>
          <a:p>
            <a:pPr marL="0" indent="0" algn="ctr">
              <a:buNone/>
            </a:pPr>
            <a:endParaRPr lang="en-US" dirty="0" smtClean="0"/>
          </a:p>
        </p:txBody>
      </p:sp>
      <p:sp>
        <p:nvSpPr>
          <p:cNvPr id="4" name="Title 1"/>
          <p:cNvSpPr txBox="1">
            <a:spLocks/>
          </p:cNvSpPr>
          <p:nvPr/>
        </p:nvSpPr>
        <p:spPr>
          <a:xfrm>
            <a:off x="3487056" y="330488"/>
            <a:ext cx="5076372" cy="96011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latin typeface="Fat Tats"/>
                <a:cs typeface="Fat Tats"/>
              </a:rPr>
              <a:t>Navigation</a:t>
            </a:r>
          </a:p>
        </p:txBody>
      </p:sp>
      <p:pic>
        <p:nvPicPr>
          <p:cNvPr id="5" name="Picture 4" descr="nav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20019">
            <a:off x="7527269" y="254444"/>
            <a:ext cx="947969" cy="947969"/>
          </a:xfrm>
          <a:prstGeom prst="rect">
            <a:avLst/>
          </a:prstGeom>
        </p:spPr>
      </p:pic>
      <p:pic>
        <p:nvPicPr>
          <p:cNvPr id="6" name="Picture 5" descr="mega-drop-menu.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6947" y="3546479"/>
            <a:ext cx="5585346" cy="3020944"/>
          </a:xfrm>
          <a:prstGeom prst="rect">
            <a:avLst/>
          </a:prstGeom>
        </p:spPr>
      </p:pic>
      <p:sp>
        <p:nvSpPr>
          <p:cNvPr id="7" name="TextBox 6"/>
          <p:cNvSpPr txBox="1"/>
          <p:nvPr/>
        </p:nvSpPr>
        <p:spPr>
          <a:xfrm>
            <a:off x="4285141" y="6534834"/>
            <a:ext cx="4278287" cy="646331"/>
          </a:xfrm>
          <a:prstGeom prst="rect">
            <a:avLst/>
          </a:prstGeom>
          <a:noFill/>
        </p:spPr>
        <p:txBody>
          <a:bodyPr wrap="none" rtlCol="0">
            <a:spAutoFit/>
          </a:bodyPr>
          <a:lstStyle/>
          <a:p>
            <a:r>
              <a:rPr lang="en-US" i="1" dirty="0" smtClean="0"/>
              <a:t>(</a:t>
            </a:r>
            <a:r>
              <a:rPr lang="en-US" i="1" dirty="0"/>
              <a:t>Image taken from a1javascripts.com, </a:t>
            </a:r>
            <a:r>
              <a:rPr lang="en-US" i="1" dirty="0" smtClean="0"/>
              <a:t>2010)</a:t>
            </a:r>
            <a:endParaRPr lang="en-US" i="1" dirty="0"/>
          </a:p>
          <a:p>
            <a:endParaRPr lang="en-US" dirty="0"/>
          </a:p>
        </p:txBody>
      </p:sp>
    </p:spTree>
    <p:extLst>
      <p:ext uri="{BB962C8B-B14F-4D97-AF65-F5344CB8AC3E}">
        <p14:creationId xmlns:p14="http://schemas.microsoft.com/office/powerpoint/2010/main" val="1585848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1077" y="925901"/>
            <a:ext cx="8049846" cy="5232202"/>
          </a:xfrm>
          <a:prstGeom prst="rect">
            <a:avLst/>
          </a:prstGeom>
          <a:noFill/>
        </p:spPr>
        <p:txBody>
          <a:bodyPr wrap="square" rtlCol="0">
            <a:spAutoFit/>
          </a:bodyPr>
          <a:lstStyle/>
          <a:p>
            <a:pPr marL="285750" indent="-285750">
              <a:buFont typeface="Arial"/>
              <a:buChar char="•"/>
            </a:pPr>
            <a:r>
              <a:rPr lang="en-US" sz="2800" dirty="0">
                <a:solidFill>
                  <a:srgbClr val="17375E"/>
                </a:solidFill>
                <a:latin typeface="Century Gothic"/>
                <a:cs typeface="Century Gothic"/>
              </a:rPr>
              <a:t>Our eyes typically move across a page for between 7-9 letters before needing to pause to process what you’re reading.</a:t>
            </a:r>
          </a:p>
          <a:p>
            <a:pPr marL="285750" indent="-285750">
              <a:buFont typeface="Arial"/>
              <a:buChar char="•"/>
            </a:pPr>
            <a:endParaRPr lang="en-US" sz="2800" dirty="0">
              <a:solidFill>
                <a:srgbClr val="17375E"/>
              </a:solidFill>
              <a:latin typeface="Century Gothic"/>
              <a:cs typeface="Century Gothic"/>
            </a:endParaRPr>
          </a:p>
          <a:p>
            <a:pPr marL="285750" indent="-285750">
              <a:buFont typeface="Arial"/>
              <a:buChar char="•"/>
            </a:pPr>
            <a:r>
              <a:rPr lang="en-US" sz="2800" dirty="0">
                <a:solidFill>
                  <a:srgbClr val="17375E"/>
                </a:solidFill>
                <a:latin typeface="Century Gothic"/>
                <a:cs typeface="Century Gothic"/>
              </a:rPr>
              <a:t>As you scan a sentence, no useful visual processing is happening in your brain. </a:t>
            </a:r>
            <a:br>
              <a:rPr lang="en-US" sz="2800" dirty="0">
                <a:solidFill>
                  <a:srgbClr val="17375E"/>
                </a:solidFill>
                <a:latin typeface="Century Gothic"/>
                <a:cs typeface="Century Gothic"/>
              </a:rPr>
            </a:br>
            <a:endParaRPr lang="en-US" sz="2800" dirty="0">
              <a:solidFill>
                <a:srgbClr val="17375E"/>
              </a:solidFill>
              <a:latin typeface="Century Gothic"/>
              <a:cs typeface="Century Gothic"/>
            </a:endParaRPr>
          </a:p>
          <a:p>
            <a:pPr marL="285750" indent="-285750">
              <a:buFont typeface="Arial"/>
              <a:buChar char="•"/>
            </a:pPr>
            <a:r>
              <a:rPr lang="en-US" sz="2800" dirty="0">
                <a:solidFill>
                  <a:srgbClr val="17375E"/>
                </a:solidFill>
                <a:latin typeface="Century Gothic"/>
                <a:cs typeface="Century Gothic"/>
              </a:rPr>
              <a:t>Visual processing is completely dependent upon the information taken in when you pause.</a:t>
            </a:r>
            <a:br>
              <a:rPr lang="en-US" sz="2800" dirty="0">
                <a:solidFill>
                  <a:srgbClr val="17375E"/>
                </a:solidFill>
                <a:latin typeface="Century Gothic"/>
                <a:cs typeface="Century Gothic"/>
              </a:rPr>
            </a:br>
            <a:r>
              <a:rPr lang="en-US" dirty="0">
                <a:solidFill>
                  <a:srgbClr val="17375E"/>
                </a:solidFill>
                <a:latin typeface="Century Gothic"/>
                <a:cs typeface="Century Gothic"/>
              </a:rPr>
              <a:t/>
            </a:r>
            <a:br>
              <a:rPr lang="en-US" dirty="0">
                <a:solidFill>
                  <a:srgbClr val="17375E"/>
                </a:solidFill>
                <a:latin typeface="Century Gothic"/>
                <a:cs typeface="Century Gothic"/>
              </a:rPr>
            </a:br>
            <a:r>
              <a:rPr lang="en-US" dirty="0">
                <a:solidFill>
                  <a:srgbClr val="17375E"/>
                </a:solidFill>
                <a:latin typeface="Century Gothic"/>
                <a:cs typeface="Century Gothic"/>
              </a:rPr>
              <a:t/>
            </a:r>
            <a:br>
              <a:rPr lang="en-US" dirty="0">
                <a:solidFill>
                  <a:srgbClr val="17375E"/>
                </a:solidFill>
                <a:latin typeface="Century Gothic"/>
                <a:cs typeface="Century Gothic"/>
              </a:rPr>
            </a:br>
            <a:endParaRPr lang="en-US" dirty="0"/>
          </a:p>
        </p:txBody>
      </p:sp>
    </p:spTree>
    <p:extLst>
      <p:ext uri="{BB962C8B-B14F-4D97-AF65-F5344CB8AC3E}">
        <p14:creationId xmlns:p14="http://schemas.microsoft.com/office/powerpoint/2010/main" val="8472171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38199" y="1415317"/>
            <a:ext cx="10515600" cy="4351338"/>
          </a:xfrm>
        </p:spPr>
        <p:txBody>
          <a:bodyPr/>
          <a:lstStyle/>
          <a:p>
            <a:pPr marL="0" indent="0" algn="ctr">
              <a:buNone/>
            </a:pPr>
            <a:r>
              <a:rPr lang="en-US" dirty="0" smtClean="0">
                <a:latin typeface="Century Gothic" panose="020B0502020202020204" pitchFamily="34" charset="0"/>
              </a:rPr>
              <a:t>Example of a bad navigation button and the arrangement caused user confuse</a:t>
            </a:r>
          </a:p>
          <a:p>
            <a:endParaRPr lang="en-US" dirty="0"/>
          </a:p>
        </p:txBody>
      </p:sp>
      <p:sp>
        <p:nvSpPr>
          <p:cNvPr id="4" name="Title 1"/>
          <p:cNvSpPr txBox="1">
            <a:spLocks/>
          </p:cNvSpPr>
          <p:nvPr/>
        </p:nvSpPr>
        <p:spPr>
          <a:xfrm>
            <a:off x="3487056" y="330488"/>
            <a:ext cx="5076372" cy="96011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latin typeface="Fat Tats"/>
                <a:cs typeface="Fat Tats"/>
              </a:rPr>
              <a:t>Navigation</a:t>
            </a:r>
          </a:p>
        </p:txBody>
      </p:sp>
      <p:pic>
        <p:nvPicPr>
          <p:cNvPr id="5" name="Picture 4" descr="nav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20019">
            <a:off x="7527269" y="254444"/>
            <a:ext cx="947969" cy="947969"/>
          </a:xfrm>
          <a:prstGeom prst="rect">
            <a:avLst/>
          </a:prstGeom>
        </p:spPr>
      </p:pic>
      <p:pic>
        <p:nvPicPr>
          <p:cNvPr id="6" name="Picture 5" descr="4-long-side-navigat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7254" y="2374133"/>
            <a:ext cx="3997491" cy="4261129"/>
          </a:xfrm>
          <a:prstGeom prst="rect">
            <a:avLst/>
          </a:prstGeom>
        </p:spPr>
      </p:pic>
      <p:sp>
        <p:nvSpPr>
          <p:cNvPr id="7" name="Rectangle 6"/>
          <p:cNvSpPr/>
          <p:nvPr/>
        </p:nvSpPr>
        <p:spPr>
          <a:xfrm>
            <a:off x="8280041" y="5600794"/>
            <a:ext cx="3207914" cy="1200329"/>
          </a:xfrm>
          <a:prstGeom prst="rect">
            <a:avLst/>
          </a:prstGeom>
        </p:spPr>
        <p:txBody>
          <a:bodyPr wrap="square">
            <a:spAutoFit/>
          </a:bodyPr>
          <a:lstStyle/>
          <a:p>
            <a:r>
              <a:rPr lang="en-US" i="1" u="sng" dirty="0">
                <a:solidFill>
                  <a:srgbClr val="0000FF"/>
                </a:solidFill>
                <a:ea typeface="MS Mincho" panose="02020609040205080304" pitchFamily="49" charset="-128"/>
                <a:cs typeface="Times New Roman" panose="02020603050405020304" pitchFamily="18" charset="0"/>
                <a:hlinkClick r:id="rId4"/>
              </a:rPr>
              <a:t>https://blog.kissmetrics.com/wp-content/uploads/2013/01/4-long-side-navigation.jpg</a:t>
            </a:r>
            <a:endParaRPr lang="en-US" i="1" dirty="0">
              <a:ea typeface="MS Mincho" panose="02020609040205080304" pitchFamily="49" charset="-128"/>
              <a:cs typeface="Times New Roman" panose="02020603050405020304" pitchFamily="18" charset="0"/>
            </a:endParaRPr>
          </a:p>
          <a:p>
            <a:r>
              <a:rPr lang="en-US" i="1" dirty="0">
                <a:ea typeface="MS Mincho" panose="02020609040205080304" pitchFamily="49" charset="-128"/>
                <a:cs typeface="Times New Roman" panose="02020603050405020304" pitchFamily="18" charset="0"/>
              </a:rPr>
              <a:t> </a:t>
            </a:r>
            <a:endParaRPr lang="en-US" i="1"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753000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sz="3200" b="1" dirty="0" smtClean="0">
                <a:latin typeface="Century Gothic" panose="020B0502020202020204" pitchFamily="34" charset="0"/>
              </a:rPr>
              <a:t>Conclusion </a:t>
            </a:r>
          </a:p>
          <a:p>
            <a:pPr marL="0" indent="0" algn="ctr">
              <a:lnSpc>
                <a:spcPct val="100000"/>
              </a:lnSpc>
              <a:buNone/>
            </a:pPr>
            <a:r>
              <a:rPr lang="en-US" dirty="0" smtClean="0">
                <a:solidFill>
                  <a:srgbClr val="002060"/>
                </a:solidFill>
                <a:latin typeface="Century Gothic" panose="020B0502020202020204" pitchFamily="34" charset="0"/>
              </a:rPr>
              <a:t>Navigation meaning that to successfully lead the user to the destination or answer the question that they seek for.</a:t>
            </a:r>
          </a:p>
          <a:p>
            <a:pPr marL="0" indent="0" algn="ctr">
              <a:lnSpc>
                <a:spcPct val="100000"/>
              </a:lnSpc>
              <a:buNone/>
            </a:pPr>
            <a:r>
              <a:rPr lang="en-US" dirty="0" smtClean="0">
                <a:solidFill>
                  <a:srgbClr val="002060"/>
                </a:solidFill>
                <a:latin typeface="Century Gothic" panose="020B0502020202020204" pitchFamily="34" charset="0"/>
              </a:rPr>
              <a:t>I agreed to the article which stated that navigation should always answer the question “Where am I?” we cant sure that the user will follow he sequence that arranged. Instead, we should always makes our thing clear and direct to avoid them confuse in our web-page.</a:t>
            </a:r>
          </a:p>
          <a:p>
            <a:pPr marL="0" indent="0" algn="ctr">
              <a:lnSpc>
                <a:spcPct val="100000"/>
              </a:lnSpc>
              <a:buNone/>
            </a:pPr>
            <a:endParaRPr lang="en-US" dirty="0" smtClean="0">
              <a:solidFill>
                <a:srgbClr val="002060"/>
              </a:solidFill>
              <a:latin typeface="Century Gothic" panose="020B0502020202020204" pitchFamily="34" charset="0"/>
            </a:endParaRPr>
          </a:p>
        </p:txBody>
      </p:sp>
      <p:sp>
        <p:nvSpPr>
          <p:cNvPr id="4" name="Title 1"/>
          <p:cNvSpPr txBox="1">
            <a:spLocks/>
          </p:cNvSpPr>
          <p:nvPr/>
        </p:nvSpPr>
        <p:spPr>
          <a:xfrm>
            <a:off x="3487056" y="330488"/>
            <a:ext cx="5076372" cy="96011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600" dirty="0">
                <a:latin typeface="Fat Tats"/>
                <a:cs typeface="Fat Tats"/>
              </a:rPr>
              <a:t>Navigation</a:t>
            </a:r>
          </a:p>
        </p:txBody>
      </p:sp>
      <p:pic>
        <p:nvPicPr>
          <p:cNvPr id="5" name="Picture 4" descr="navi.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20019">
            <a:off x="7527269" y="254444"/>
            <a:ext cx="947969" cy="947969"/>
          </a:xfrm>
          <a:prstGeom prst="rect">
            <a:avLst/>
          </a:prstGeom>
        </p:spPr>
      </p:pic>
    </p:spTree>
    <p:extLst>
      <p:ext uri="{BB962C8B-B14F-4D97-AF65-F5344CB8AC3E}">
        <p14:creationId xmlns:p14="http://schemas.microsoft.com/office/powerpoint/2010/main" val="23051547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92075"/>
            <a:ext cx="10515600" cy="1325563"/>
          </a:xfrm>
        </p:spPr>
        <p:txBody>
          <a:bodyPr/>
          <a:lstStyle/>
          <a:p>
            <a:r>
              <a:rPr lang="en-US" dirty="0" smtClean="0">
                <a:solidFill>
                  <a:srgbClr val="17375E"/>
                </a:solidFill>
                <a:latin typeface="Century Gothic"/>
                <a:cs typeface="Century Gothic"/>
              </a:rPr>
              <a:t>References</a:t>
            </a:r>
            <a:endParaRPr lang="en-US" dirty="0">
              <a:solidFill>
                <a:srgbClr val="17375E"/>
              </a:solidFill>
              <a:latin typeface="Century Gothic"/>
              <a:cs typeface="Century Gothic"/>
            </a:endParaRPr>
          </a:p>
        </p:txBody>
      </p:sp>
      <p:sp>
        <p:nvSpPr>
          <p:cNvPr id="4" name="TextBox 3"/>
          <p:cNvSpPr txBox="1"/>
          <p:nvPr/>
        </p:nvSpPr>
        <p:spPr>
          <a:xfrm>
            <a:off x="656824" y="1224455"/>
            <a:ext cx="9697790" cy="7171194"/>
          </a:xfrm>
          <a:prstGeom prst="rect">
            <a:avLst/>
          </a:prstGeom>
          <a:noFill/>
        </p:spPr>
        <p:txBody>
          <a:bodyPr wrap="square" rtlCol="0">
            <a:spAutoFit/>
          </a:bodyPr>
          <a:lstStyle/>
          <a:p>
            <a:r>
              <a:rPr lang="en-US" sz="1600" dirty="0" err="1">
                <a:latin typeface="Century Gothic" panose="020B0502020202020204" pitchFamily="34" charset="0"/>
              </a:rPr>
              <a:t>Altplus</a:t>
            </a:r>
            <a:r>
              <a:rPr lang="en-US" sz="1600" dirty="0">
                <a:latin typeface="Century Gothic" panose="020B0502020202020204" pitchFamily="34" charset="0"/>
              </a:rPr>
              <a:t>, 2014, ‘</a:t>
            </a:r>
            <a:r>
              <a:rPr lang="en-US" sz="1600" dirty="0" err="1">
                <a:latin typeface="Century Gothic" panose="020B0502020202020204" pitchFamily="34" charset="0"/>
              </a:rPr>
              <a:t>l.a.</a:t>
            </a:r>
            <a:r>
              <a:rPr lang="en-US" sz="1600" dirty="0">
                <a:latin typeface="Century Gothic" panose="020B0502020202020204" pitchFamily="34" charset="0"/>
              </a:rPr>
              <a:t> </a:t>
            </a:r>
            <a:r>
              <a:rPr lang="en-US" sz="1600" dirty="0" err="1">
                <a:latin typeface="Century Gothic" panose="020B0502020202020204" pitchFamily="34" charset="0"/>
              </a:rPr>
              <a:t>Eyeworks</a:t>
            </a:r>
            <a:r>
              <a:rPr lang="en-US" sz="1600" dirty="0">
                <a:latin typeface="Century Gothic" panose="020B0502020202020204" pitchFamily="34" charset="0"/>
              </a:rPr>
              <a:t>’, viewed 9</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endParaRPr lang="en-US" sz="1600" dirty="0" smtClean="0">
              <a:latin typeface="Century Gothic" panose="020B0502020202020204" pitchFamily="34" charset="0"/>
            </a:endParaRPr>
          </a:p>
          <a:p>
            <a:r>
              <a:rPr lang="en-US" sz="1600" u="sng" dirty="0" smtClean="0">
                <a:latin typeface="Century Gothic" panose="020B0502020202020204" pitchFamily="34" charset="0"/>
                <a:hlinkClick r:id="rId2"/>
              </a:rPr>
              <a:t>http</a:t>
            </a:r>
            <a:r>
              <a:rPr lang="en-US" sz="1600" u="sng" dirty="0">
                <a:latin typeface="Century Gothic" panose="020B0502020202020204" pitchFamily="34" charset="0"/>
                <a:hlinkClick r:id="rId2"/>
              </a:rPr>
              <a:t>://altplus.net/2014/03/000138.php</a:t>
            </a:r>
            <a:endParaRPr lang="en-US" sz="1600" dirty="0">
              <a:latin typeface="Century Gothic" panose="020B0502020202020204" pitchFamily="34" charset="0"/>
            </a:endParaRPr>
          </a:p>
          <a:p>
            <a:endParaRPr lang="en-US" sz="1600" dirty="0" smtClean="0">
              <a:latin typeface="Century Gothic" panose="020B0502020202020204" pitchFamily="34" charset="0"/>
            </a:endParaRPr>
          </a:p>
          <a:p>
            <a:r>
              <a:rPr lang="en-US" sz="1600" dirty="0" err="1" smtClean="0">
                <a:latin typeface="Century Gothic" panose="020B0502020202020204" pitchFamily="34" charset="0"/>
              </a:rPr>
              <a:t>Bonshoff</a:t>
            </a:r>
            <a:r>
              <a:rPr lang="en-US" sz="1600" dirty="0">
                <a:latin typeface="Century Gothic" panose="020B0502020202020204" pitchFamily="34" charset="0"/>
              </a:rPr>
              <a:t>, J., 2009, </a:t>
            </a:r>
            <a:r>
              <a:rPr lang="en-US" sz="1600" dirty="0" smtClean="0">
                <a:latin typeface="Century Gothic" panose="020B0502020202020204" pitchFamily="34" charset="0"/>
              </a:rPr>
              <a:t>‘</a:t>
            </a:r>
            <a:r>
              <a:rPr lang="en-US" sz="1600" i="1" dirty="0" smtClean="0">
                <a:latin typeface="Century Gothic" panose="020B0502020202020204" pitchFamily="34" charset="0"/>
              </a:rPr>
              <a:t>The </a:t>
            </a:r>
            <a:r>
              <a:rPr lang="en-US" sz="1600" i="1" dirty="0">
                <a:latin typeface="Century Gothic" panose="020B0502020202020204" pitchFamily="34" charset="0"/>
              </a:rPr>
              <a:t>importance of website design &amp; </a:t>
            </a:r>
            <a:r>
              <a:rPr lang="en-US" sz="1600" i="1" dirty="0" smtClean="0">
                <a:latin typeface="Century Gothic" panose="020B0502020202020204" pitchFamily="34" charset="0"/>
              </a:rPr>
              <a:t>layout’</a:t>
            </a:r>
            <a:r>
              <a:rPr lang="en-US" sz="1600" dirty="0" smtClean="0">
                <a:latin typeface="Century Gothic" panose="020B0502020202020204" pitchFamily="34" charset="0"/>
              </a:rPr>
              <a:t>, </a:t>
            </a:r>
            <a:r>
              <a:rPr lang="en-US" sz="1600" dirty="0">
                <a:latin typeface="Century Gothic" panose="020B0502020202020204" pitchFamily="34" charset="0"/>
              </a:rPr>
              <a:t>viewed on 6</a:t>
            </a:r>
            <a:r>
              <a:rPr lang="en-US" sz="1600" baseline="30000" dirty="0">
                <a:latin typeface="Century Gothic" panose="020B0502020202020204" pitchFamily="34" charset="0"/>
              </a:rPr>
              <a:t>th</a:t>
            </a:r>
            <a:r>
              <a:rPr lang="en-US" sz="1600" dirty="0">
                <a:latin typeface="Century Gothic" panose="020B0502020202020204" pitchFamily="34" charset="0"/>
              </a:rPr>
              <a:t> October 2014</a:t>
            </a:r>
            <a:r>
              <a:rPr lang="en-US" sz="1600" dirty="0">
                <a:solidFill>
                  <a:schemeClr val="bg2">
                    <a:lumMod val="25000"/>
                  </a:schemeClr>
                </a:solidFill>
                <a:latin typeface="Century Gothic" panose="020B0502020202020204" pitchFamily="34" charset="0"/>
              </a:rPr>
              <a:t>, </a:t>
            </a:r>
            <a:r>
              <a:rPr lang="en-US" sz="1600" dirty="0">
                <a:solidFill>
                  <a:schemeClr val="bg2">
                    <a:lumMod val="25000"/>
                  </a:schemeClr>
                </a:solidFill>
                <a:latin typeface="Century Gothic" panose="020B0502020202020204" pitchFamily="34" charset="0"/>
                <a:hlinkClick r:id="rId3"/>
              </a:rPr>
              <a:t>http://www.trafficbrand.com/the-importance-of-website-design-layout/</a:t>
            </a:r>
            <a:r>
              <a:rPr lang="en-US" sz="1600" dirty="0">
                <a:solidFill>
                  <a:schemeClr val="bg2">
                    <a:lumMod val="25000"/>
                  </a:schemeClr>
                </a:solidFill>
                <a:latin typeface="Century Gothic" panose="020B0502020202020204" pitchFamily="34" charset="0"/>
              </a:rPr>
              <a:t> </a:t>
            </a:r>
          </a:p>
          <a:p>
            <a:pPr marL="514350" indent="-514350">
              <a:buFont typeface="+mj-lt"/>
              <a:buAutoNum type="arabicPeriod"/>
            </a:pPr>
            <a:endParaRPr lang="en-US" sz="1600" i="1" dirty="0" smtClean="0">
              <a:solidFill>
                <a:srgbClr val="17375E"/>
              </a:solidFill>
              <a:latin typeface="Century Gothic" panose="020B0502020202020204" pitchFamily="34" charset="0"/>
              <a:cs typeface="Century Gothic"/>
            </a:endParaRPr>
          </a:p>
          <a:p>
            <a:r>
              <a:rPr lang="en-US" sz="1600" dirty="0" err="1">
                <a:latin typeface="Century Gothic" panose="020B0502020202020204" pitchFamily="34" charset="0"/>
              </a:rPr>
              <a:t>Bulat</a:t>
            </a:r>
            <a:r>
              <a:rPr lang="en-US" sz="1600" dirty="0">
                <a:latin typeface="Century Gothic" panose="020B0502020202020204" pitchFamily="34" charset="0"/>
              </a:rPr>
              <a:t>, A, </a:t>
            </a:r>
            <a:r>
              <a:rPr lang="en-US" sz="1600" i="1" dirty="0">
                <a:latin typeface="Century Gothic" panose="020B0502020202020204" pitchFamily="34" charset="0"/>
              </a:rPr>
              <a:t>‘Font Psychology: What Your Font Says About Your Website’</a:t>
            </a:r>
            <a:r>
              <a:rPr lang="en-US" sz="1600" dirty="0">
                <a:latin typeface="Century Gothic" panose="020B0502020202020204" pitchFamily="34" charset="0"/>
              </a:rPr>
              <a:t>, viewed 8th October 2014, </a:t>
            </a:r>
            <a:r>
              <a:rPr lang="en-US" sz="1600" dirty="0">
                <a:latin typeface="Century Gothic" panose="020B0502020202020204" pitchFamily="34" charset="0"/>
                <a:hlinkClick r:id="rId4"/>
              </a:rPr>
              <a:t>http://blog.templatemonster.com/2012/05/16/font-psychology</a:t>
            </a:r>
            <a:r>
              <a:rPr lang="en-US" sz="1600" dirty="0" smtClean="0">
                <a:latin typeface="Century Gothic" panose="020B0502020202020204" pitchFamily="34" charset="0"/>
                <a:hlinkClick r:id="rId4"/>
              </a:rPr>
              <a:t>/</a:t>
            </a:r>
            <a:endParaRPr lang="en-US" sz="1600" dirty="0" smtClean="0">
              <a:latin typeface="Century Gothic" panose="020B0502020202020204" pitchFamily="34" charset="0"/>
            </a:endParaRPr>
          </a:p>
          <a:p>
            <a:endParaRPr lang="en-US" sz="1600" dirty="0">
              <a:latin typeface="Century Gothic" panose="020B0502020202020204" pitchFamily="34" charset="0"/>
            </a:endParaRPr>
          </a:p>
          <a:p>
            <a:r>
              <a:rPr lang="en-US" sz="1600" dirty="0" smtClean="0">
                <a:latin typeface="Century Gothic" panose="020B0502020202020204" pitchFamily="34" charset="0"/>
              </a:rPr>
              <a:t>Coffin</a:t>
            </a:r>
            <a:r>
              <a:rPr lang="en-US" sz="1600" dirty="0">
                <a:latin typeface="Century Gothic" panose="020B0502020202020204" pitchFamily="34" charset="0"/>
              </a:rPr>
              <a:t>, D., 2014, </a:t>
            </a:r>
            <a:r>
              <a:rPr lang="en-US" sz="1600" dirty="0" smtClean="0">
                <a:latin typeface="Century Gothic" panose="020B0502020202020204" pitchFamily="34" charset="0"/>
              </a:rPr>
              <a:t>‘</a:t>
            </a:r>
            <a:r>
              <a:rPr lang="en-US" sz="1600" i="1" dirty="0" smtClean="0">
                <a:latin typeface="Century Gothic" panose="020B0502020202020204" pitchFamily="34" charset="0"/>
              </a:rPr>
              <a:t>Learning </a:t>
            </a:r>
            <a:r>
              <a:rPr lang="en-US" sz="1600" i="1" dirty="0">
                <a:latin typeface="Century Gothic" panose="020B0502020202020204" pitchFamily="34" charset="0"/>
              </a:rPr>
              <a:t>from Bad Web </a:t>
            </a:r>
            <a:r>
              <a:rPr lang="en-US" sz="1600" i="1" dirty="0" smtClean="0">
                <a:latin typeface="Century Gothic" panose="020B0502020202020204" pitchFamily="34" charset="0"/>
              </a:rPr>
              <a:t>Design</a:t>
            </a:r>
            <a:r>
              <a:rPr lang="en-US" sz="1600" dirty="0" smtClean="0">
                <a:latin typeface="Century Gothic" panose="020B0502020202020204" pitchFamily="34" charset="0"/>
              </a:rPr>
              <a:t>’, </a:t>
            </a:r>
            <a:r>
              <a:rPr lang="en-US" sz="1600" dirty="0">
                <a:latin typeface="Century Gothic" panose="020B0502020202020204" pitchFamily="34" charset="0"/>
              </a:rPr>
              <a:t>viewed on 6</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r>
              <a:rPr lang="en-US" sz="1600" dirty="0">
                <a:latin typeface="Century Gothic" panose="020B0502020202020204" pitchFamily="34" charset="0"/>
                <a:hlinkClick r:id="rId5"/>
              </a:rPr>
              <a:t>http://webmarketingtoday.com/articles/learning-from-bad-web-design</a:t>
            </a:r>
            <a:r>
              <a:rPr lang="en-US" sz="1600" dirty="0" smtClean="0">
                <a:latin typeface="Century Gothic" panose="020B0502020202020204" pitchFamily="34" charset="0"/>
                <a:hlinkClick r:id="rId5"/>
              </a:rPr>
              <a:t>/</a:t>
            </a:r>
            <a:endParaRPr lang="en-US" sz="1600" dirty="0" smtClean="0">
              <a:latin typeface="Century Gothic" panose="020B0502020202020204" pitchFamily="34" charset="0"/>
            </a:endParaRPr>
          </a:p>
          <a:p>
            <a:endParaRPr lang="en-US" sz="1600" dirty="0" smtClean="0">
              <a:latin typeface="Century Gothic" panose="020B0502020202020204" pitchFamily="34" charset="0"/>
            </a:endParaRPr>
          </a:p>
          <a:p>
            <a:r>
              <a:rPr lang="en-US" sz="1600" dirty="0">
                <a:latin typeface="Century Gothic" panose="020B0502020202020204" pitchFamily="34" charset="0"/>
              </a:rPr>
              <a:t>Cho, M, Fonts have feelings too, viewed 8th October 2014</a:t>
            </a:r>
            <a:r>
              <a:rPr lang="en-US" sz="1600" dirty="0" smtClean="0">
                <a:latin typeface="Century Gothic" panose="020B0502020202020204" pitchFamily="34" charset="0"/>
              </a:rPr>
              <a:t>, </a:t>
            </a:r>
          </a:p>
          <a:p>
            <a:r>
              <a:rPr lang="en-US" sz="1600" dirty="0" smtClean="0">
                <a:latin typeface="Century Gothic" panose="020B0502020202020204" pitchFamily="34" charset="0"/>
                <a:hlinkClick r:id="rId6"/>
              </a:rPr>
              <a:t>https</a:t>
            </a:r>
            <a:r>
              <a:rPr lang="en-US" sz="1600" dirty="0">
                <a:latin typeface="Century Gothic" panose="020B0502020202020204" pitchFamily="34" charset="0"/>
                <a:hlinkClick r:id="rId6"/>
              </a:rPr>
              <a:t>://medium.com/.../fonts-have-feelings-too-1523564d966c</a:t>
            </a:r>
            <a:endParaRPr lang="en-US" sz="1600" dirty="0">
              <a:latin typeface="Century Gothic" panose="020B0502020202020204" pitchFamily="34" charset="0"/>
            </a:endParaRPr>
          </a:p>
          <a:p>
            <a:endParaRPr lang="en-US" sz="1600" dirty="0" smtClean="0">
              <a:latin typeface="Century Gothic" panose="020B0502020202020204" pitchFamily="34" charset="0"/>
            </a:endParaRPr>
          </a:p>
          <a:p>
            <a:r>
              <a:rPr lang="en-US" sz="1600" i="1" dirty="0">
                <a:latin typeface="Century Gothic" panose="020B0502020202020204" pitchFamily="34" charset="0"/>
              </a:rPr>
              <a:t>Foreverheavy.com</a:t>
            </a:r>
            <a:r>
              <a:rPr lang="en-US" sz="1600" dirty="0">
                <a:latin typeface="Century Gothic" panose="020B0502020202020204" pitchFamily="34" charset="0"/>
              </a:rPr>
              <a:t>, 2014, Greensboro NC Professional Web Design and Development: Forever Heavy, viewed 6</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r>
              <a:rPr lang="en-US" sz="1600" dirty="0" smtClean="0">
                <a:latin typeface="Century Gothic" panose="020B0502020202020204" pitchFamily="34" charset="0"/>
                <a:hlinkClick r:id="rId7"/>
              </a:rPr>
              <a:t>http</a:t>
            </a:r>
            <a:r>
              <a:rPr lang="en-US" sz="1600" dirty="0">
                <a:latin typeface="Century Gothic" panose="020B0502020202020204" pitchFamily="34" charset="0"/>
                <a:hlinkClick r:id="rId7"/>
              </a:rPr>
              <a:t>://foreverheavy.com</a:t>
            </a:r>
            <a:r>
              <a:rPr lang="en-US" sz="1600" dirty="0">
                <a:latin typeface="Century Gothic" panose="020B0502020202020204" pitchFamily="34" charset="0"/>
              </a:rPr>
              <a:t> </a:t>
            </a:r>
            <a:r>
              <a:rPr lang="en-US" sz="1600" dirty="0"/>
              <a:t> </a:t>
            </a:r>
          </a:p>
          <a:p>
            <a:endParaRPr lang="en-US" sz="1600" dirty="0" smtClean="0">
              <a:latin typeface="Century Gothic" panose="020B0502020202020204" pitchFamily="34" charset="0"/>
            </a:endParaRPr>
          </a:p>
          <a:p>
            <a:r>
              <a:rPr lang="en-US" sz="1600" dirty="0" err="1" smtClean="0">
                <a:latin typeface="Century Gothic" panose="020B0502020202020204" pitchFamily="34" charset="0"/>
              </a:rPr>
              <a:t>Hische</a:t>
            </a:r>
            <a:r>
              <a:rPr lang="en-US" sz="1600" dirty="0">
                <a:latin typeface="Century Gothic" panose="020B0502020202020204" pitchFamily="34" charset="0"/>
              </a:rPr>
              <a:t>, J, </a:t>
            </a:r>
            <a:r>
              <a:rPr lang="en-US" sz="1600" i="1" dirty="0">
                <a:latin typeface="Century Gothic" panose="020B0502020202020204" pitchFamily="34" charset="0"/>
              </a:rPr>
              <a:t>‘Upping Your Type Game’</a:t>
            </a:r>
            <a:r>
              <a:rPr lang="en-US" sz="1600" dirty="0">
                <a:latin typeface="Century Gothic" panose="020B0502020202020204" pitchFamily="34" charset="0"/>
              </a:rPr>
              <a:t>, viewed 8th October 2014, </a:t>
            </a:r>
            <a:endParaRPr lang="en-US" sz="1600" dirty="0" smtClean="0">
              <a:latin typeface="Century Gothic" panose="020B0502020202020204" pitchFamily="34" charset="0"/>
            </a:endParaRPr>
          </a:p>
          <a:p>
            <a:r>
              <a:rPr lang="en-US" sz="1600" dirty="0" smtClean="0">
                <a:latin typeface="Century Gothic" panose="020B0502020202020204" pitchFamily="34" charset="0"/>
                <a:hlinkClick r:id="rId8"/>
              </a:rPr>
              <a:t>http</a:t>
            </a:r>
            <a:r>
              <a:rPr lang="en-US" sz="1600" dirty="0">
                <a:latin typeface="Century Gothic" panose="020B0502020202020204" pitchFamily="34" charset="0"/>
                <a:hlinkClick r:id="rId8"/>
              </a:rPr>
              <a:t>://</a:t>
            </a:r>
            <a:r>
              <a:rPr lang="en-US" sz="1600" dirty="0" smtClean="0">
                <a:latin typeface="Century Gothic" panose="020B0502020202020204" pitchFamily="34" charset="0"/>
                <a:hlinkClick r:id="rId8"/>
              </a:rPr>
              <a:t>jessicahische.is/talkingtype</a:t>
            </a:r>
            <a:endParaRPr lang="en-US" sz="1600" dirty="0" smtClean="0">
              <a:latin typeface="Century Gothic" panose="020B0502020202020204" pitchFamily="34" charset="0"/>
            </a:endParaRPr>
          </a:p>
          <a:p>
            <a:endParaRPr lang="en-US" sz="1600" dirty="0">
              <a:latin typeface="Century Gothic" panose="020B0502020202020204" pitchFamily="34" charset="0"/>
            </a:endParaRPr>
          </a:p>
          <a:p>
            <a:endParaRPr lang="en-US" sz="1600" dirty="0" smtClean="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a:p>
            <a:pPr marL="514350" indent="-514350">
              <a:buFont typeface="+mj-lt"/>
              <a:buAutoNum type="arabicPeriod"/>
            </a:pPr>
            <a:endParaRPr lang="en-US" sz="1600" i="1" dirty="0" smtClean="0">
              <a:solidFill>
                <a:srgbClr val="17375E"/>
              </a:solidFill>
              <a:latin typeface="Century Gothic" panose="020B0502020202020204" pitchFamily="34" charset="0"/>
              <a:cs typeface="Century Gothic"/>
            </a:endParaRPr>
          </a:p>
          <a:p>
            <a:pPr marL="514350" indent="-514350">
              <a:buFont typeface="+mj-lt"/>
              <a:buAutoNum type="arabicPeriod"/>
            </a:pPr>
            <a:endParaRPr lang="en-US" sz="1600" i="1" dirty="0">
              <a:solidFill>
                <a:srgbClr val="17375E"/>
              </a:solidFill>
              <a:latin typeface="Century Gothic" panose="020B0502020202020204" pitchFamily="34" charset="0"/>
              <a:cs typeface="Century Gothic"/>
            </a:endParaRPr>
          </a:p>
          <a:p>
            <a:pPr marL="285750" indent="-285750">
              <a:buFont typeface="Arial"/>
              <a:buChar char="•"/>
            </a:pPr>
            <a:endParaRPr lang="en-US" sz="2800" i="1" dirty="0">
              <a:solidFill>
                <a:srgbClr val="17375E"/>
              </a:solidFill>
              <a:latin typeface="Century Gothic"/>
              <a:cs typeface="Century Gothic"/>
            </a:endParaRPr>
          </a:p>
        </p:txBody>
      </p:sp>
    </p:spTree>
    <p:extLst>
      <p:ext uri="{BB962C8B-B14F-4D97-AF65-F5344CB8AC3E}">
        <p14:creationId xmlns:p14="http://schemas.microsoft.com/office/powerpoint/2010/main" val="13820820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510" y="257578"/>
            <a:ext cx="10880323" cy="6432997"/>
          </a:xfrm>
        </p:spPr>
        <p:txBody>
          <a:bodyPr>
            <a:normAutofit/>
          </a:bodyPr>
          <a:lstStyle/>
          <a:p>
            <a:pPr marL="0" indent="0">
              <a:lnSpc>
                <a:spcPct val="150000"/>
              </a:lnSpc>
              <a:buNone/>
            </a:pPr>
            <a:r>
              <a:rPr lang="en-US" sz="1600" i="1" dirty="0">
                <a:latin typeface="Century Gothic" panose="020B0502020202020204" pitchFamily="34" charset="0"/>
              </a:rPr>
              <a:t>Inspectelement.com</a:t>
            </a:r>
            <a:r>
              <a:rPr lang="en-US" sz="1600" dirty="0">
                <a:latin typeface="Century Gothic" panose="020B0502020202020204" pitchFamily="34" charset="0"/>
              </a:rPr>
              <a:t>, 2014, Inspect Element - Web Design &amp; Development Blog, viewed 6</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r>
              <a:rPr lang="en-US" sz="1600" dirty="0">
                <a:latin typeface="Century Gothic" panose="020B0502020202020204" pitchFamily="34" charset="0"/>
                <a:hlinkClick r:id="rId2"/>
              </a:rPr>
              <a:t>http://inspectelement.com</a:t>
            </a:r>
            <a:r>
              <a:rPr lang="en-US" sz="1600" dirty="0">
                <a:latin typeface="Century Gothic" panose="020B0502020202020204" pitchFamily="34" charset="0"/>
              </a:rPr>
              <a:t> </a:t>
            </a:r>
            <a:endParaRPr lang="en-US" sz="1600" dirty="0" smtClean="0">
              <a:latin typeface="Century Gothic" panose="020B0502020202020204" pitchFamily="34" charset="0"/>
            </a:endParaRPr>
          </a:p>
          <a:p>
            <a:pPr marL="0" indent="0">
              <a:lnSpc>
                <a:spcPct val="150000"/>
              </a:lnSpc>
              <a:buNone/>
            </a:pPr>
            <a:r>
              <a:rPr lang="en-US" sz="1600" dirty="0" smtClean="0">
                <a:latin typeface="Century Gothic" panose="020B0502020202020204" pitchFamily="34" charset="0"/>
              </a:rPr>
              <a:t>Janine </a:t>
            </a:r>
            <a:r>
              <a:rPr lang="en-US" sz="1600" dirty="0">
                <a:latin typeface="Century Gothic" panose="020B0502020202020204" pitchFamily="34" charset="0"/>
              </a:rPr>
              <a:t>C., 2013, ‘</a:t>
            </a:r>
            <a:r>
              <a:rPr lang="en-US" sz="1600" i="1" dirty="0">
                <a:latin typeface="Century Gothic" panose="020B0502020202020204" pitchFamily="34" charset="0"/>
              </a:rPr>
              <a:t>Web Design: Good and Bad Website Design</a:t>
            </a:r>
            <a:r>
              <a:rPr lang="en-US" sz="1600" dirty="0">
                <a:latin typeface="Century Gothic" panose="020B0502020202020204" pitchFamily="34" charset="0"/>
              </a:rPr>
              <a:t>’, viewed 9</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r>
              <a:rPr lang="en-US" sz="1600" u="sng" dirty="0">
                <a:latin typeface="Century Gothic" panose="020B0502020202020204" pitchFamily="34" charset="0"/>
                <a:hlinkClick r:id="rId3"/>
              </a:rPr>
              <a:t>http://janinecoviello.wordpress.com/2013/09/11/web-design-project-one-good-and-bad-website/</a:t>
            </a:r>
            <a:endParaRPr lang="en-US" sz="1600" dirty="0">
              <a:latin typeface="Century Gothic" panose="020B0502020202020204" pitchFamily="34" charset="0"/>
            </a:endParaRPr>
          </a:p>
          <a:p>
            <a:pPr marL="0" indent="0">
              <a:lnSpc>
                <a:spcPct val="150000"/>
              </a:lnSpc>
              <a:buNone/>
            </a:pPr>
            <a:r>
              <a:rPr lang="en-US" sz="1600" dirty="0" smtClean="0">
                <a:latin typeface="Century Gothic" panose="020B0502020202020204" pitchFamily="34" charset="0"/>
              </a:rPr>
              <a:t>Kenny</a:t>
            </a:r>
            <a:r>
              <a:rPr lang="en-US" sz="1600" dirty="0">
                <a:latin typeface="Century Gothic" panose="020B0502020202020204" pitchFamily="34" charset="0"/>
              </a:rPr>
              <a:t>, T., 2009, ‘</a:t>
            </a:r>
            <a:r>
              <a:rPr lang="en-US" sz="1600" i="1" dirty="0">
                <a:latin typeface="Century Gothic" panose="020B0502020202020204" pitchFamily="34" charset="0"/>
              </a:rPr>
              <a:t>The Principles of Good Web Design Part 1: Layout</a:t>
            </a:r>
            <a:r>
              <a:rPr lang="en-US" sz="1600" dirty="0">
                <a:latin typeface="Century Gothic" panose="020B0502020202020204" pitchFamily="34" charset="0"/>
              </a:rPr>
              <a:t>’, viewed on 6</a:t>
            </a:r>
            <a:r>
              <a:rPr lang="en-US" sz="1600" baseline="30000" dirty="0">
                <a:latin typeface="Century Gothic" panose="020B0502020202020204" pitchFamily="34" charset="0"/>
              </a:rPr>
              <a:t>th</a:t>
            </a:r>
            <a:r>
              <a:rPr lang="en-US" sz="1600" dirty="0">
                <a:latin typeface="Century Gothic" panose="020B0502020202020204" pitchFamily="34" charset="0"/>
              </a:rPr>
              <a:t> October </a:t>
            </a:r>
            <a:r>
              <a:rPr lang="en-US" sz="1600" dirty="0" smtClean="0">
                <a:latin typeface="Century Gothic" panose="020B0502020202020204" pitchFamily="34" charset="0"/>
              </a:rPr>
              <a:t>2014, </a:t>
            </a:r>
            <a:r>
              <a:rPr lang="en-US" sz="1600" dirty="0" smtClean="0">
                <a:latin typeface="Century Gothic" panose="020B0502020202020204" pitchFamily="34" charset="0"/>
                <a:hlinkClick r:id="rId4"/>
              </a:rPr>
              <a:t>http</a:t>
            </a:r>
            <a:r>
              <a:rPr lang="en-US" sz="1600" dirty="0">
                <a:latin typeface="Century Gothic" panose="020B0502020202020204" pitchFamily="34" charset="0"/>
                <a:hlinkClick r:id="rId4"/>
              </a:rPr>
              <a:t>://inspectelement.com/articles/the-principles-of-good-web-design-part-1-layout/</a:t>
            </a:r>
            <a:endParaRPr lang="en-US" sz="1600" dirty="0">
              <a:latin typeface="Century Gothic" panose="020B0502020202020204" pitchFamily="34" charset="0"/>
            </a:endParaRPr>
          </a:p>
          <a:p>
            <a:pPr marL="0" indent="0">
              <a:lnSpc>
                <a:spcPct val="150000"/>
              </a:lnSpc>
              <a:buNone/>
            </a:pPr>
            <a:r>
              <a:rPr lang="en-US" sz="1600" dirty="0" err="1" smtClean="0">
                <a:latin typeface="Century Gothic" panose="020B0502020202020204" pitchFamily="34" charset="0"/>
              </a:rPr>
              <a:t>Kole</a:t>
            </a:r>
            <a:r>
              <a:rPr lang="en-US" sz="1600" dirty="0">
                <a:latin typeface="Century Gothic" panose="020B0502020202020204" pitchFamily="34" charset="0"/>
              </a:rPr>
              <a:t>, S, </a:t>
            </a:r>
            <a:r>
              <a:rPr lang="en-US" sz="1600" i="1" dirty="0">
                <a:latin typeface="Century Gothic" panose="020B0502020202020204" pitchFamily="34" charset="0"/>
              </a:rPr>
              <a:t>‘Serif vs. Sans: the final battle’</a:t>
            </a:r>
            <a:r>
              <a:rPr lang="en-US" sz="1600" dirty="0">
                <a:latin typeface="Century Gothic" panose="020B0502020202020204" pitchFamily="34" charset="0"/>
              </a:rPr>
              <a:t>, viewed 8th October 2014, </a:t>
            </a:r>
            <a:r>
              <a:rPr lang="en-US" sz="1600" dirty="0">
                <a:latin typeface="Century Gothic" panose="020B0502020202020204" pitchFamily="34" charset="0"/>
                <a:hlinkClick r:id="rId5"/>
              </a:rPr>
              <a:t>http://www.webdesignerdepot.com/2013/03/serif-vs-sans-the-final-battle/</a:t>
            </a:r>
            <a:endParaRPr lang="en-US" sz="1600" dirty="0">
              <a:latin typeface="Century Gothic" panose="020B0502020202020204" pitchFamily="34" charset="0"/>
            </a:endParaRPr>
          </a:p>
          <a:p>
            <a:pPr marL="0" indent="0">
              <a:lnSpc>
                <a:spcPct val="150000"/>
              </a:lnSpc>
              <a:buNone/>
            </a:pPr>
            <a:r>
              <a:rPr lang="en-US" sz="1600" dirty="0">
                <a:latin typeface="Century Gothic" panose="020B0502020202020204" pitchFamily="34" charset="0"/>
              </a:rPr>
              <a:t>Keithcakes.com.au, 2014, Birthday Cakes, Desserts, Pies &amp; </a:t>
            </a:r>
            <a:r>
              <a:rPr lang="en-US" sz="1600" dirty="0" err="1">
                <a:latin typeface="Century Gothic" panose="020B0502020202020204" pitchFamily="34" charset="0"/>
              </a:rPr>
              <a:t>Savouries</a:t>
            </a:r>
            <a:r>
              <a:rPr lang="en-US" sz="1600" dirty="0">
                <a:latin typeface="Century Gothic" panose="020B0502020202020204" pitchFamily="34" charset="0"/>
              </a:rPr>
              <a:t>, Muffins and Catering | Keith Homemade Cakes, viewed 7</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r>
              <a:rPr lang="en-US" sz="1600" dirty="0" smtClean="0">
                <a:latin typeface="Century Gothic" panose="020B0502020202020204" pitchFamily="34" charset="0"/>
                <a:hlinkClick r:id="rId6"/>
              </a:rPr>
              <a:t>http</a:t>
            </a:r>
            <a:r>
              <a:rPr lang="en-US" sz="1600" dirty="0">
                <a:latin typeface="Century Gothic" panose="020B0502020202020204" pitchFamily="34" charset="0"/>
                <a:hlinkClick r:id="rId6"/>
              </a:rPr>
              <a:t>://keithcakes.com.au</a:t>
            </a:r>
            <a:r>
              <a:rPr lang="en-US" sz="1600" dirty="0">
                <a:latin typeface="Century Gothic" panose="020B0502020202020204" pitchFamily="34" charset="0"/>
              </a:rPr>
              <a:t>  </a:t>
            </a:r>
          </a:p>
          <a:p>
            <a:pPr marL="0" indent="0">
              <a:lnSpc>
                <a:spcPct val="150000"/>
              </a:lnSpc>
              <a:buNone/>
            </a:pPr>
            <a:r>
              <a:rPr lang="en-US" sz="1600" dirty="0" smtClean="0">
                <a:latin typeface="Century Gothic" panose="020B0502020202020204" pitchFamily="34" charset="0"/>
              </a:rPr>
              <a:t>Larson</a:t>
            </a:r>
            <a:r>
              <a:rPr lang="en-US" sz="1600" dirty="0">
                <a:latin typeface="Century Gothic" panose="020B0502020202020204" pitchFamily="34" charset="0"/>
              </a:rPr>
              <a:t>, K &amp; Picard, R, ‘</a:t>
            </a:r>
            <a:r>
              <a:rPr lang="en-US" sz="1600" i="1" dirty="0">
                <a:latin typeface="Century Gothic" panose="020B0502020202020204" pitchFamily="34" charset="0"/>
              </a:rPr>
              <a:t>The Aesthetics of Reading’</a:t>
            </a:r>
            <a:r>
              <a:rPr lang="en-US" sz="1600" dirty="0">
                <a:latin typeface="Century Gothic" panose="020B0502020202020204" pitchFamily="34" charset="0"/>
              </a:rPr>
              <a:t>, viewed 8th October 2014, </a:t>
            </a:r>
            <a:r>
              <a:rPr lang="en-US" sz="1600" dirty="0">
                <a:latin typeface="Century Gothic" panose="020B0502020202020204" pitchFamily="34" charset="0"/>
                <a:hlinkClick r:id="rId7"/>
              </a:rPr>
              <a:t>http://</a:t>
            </a:r>
            <a:r>
              <a:rPr lang="en-US" sz="1600" dirty="0" smtClean="0">
                <a:latin typeface="Century Gothic" panose="020B0502020202020204" pitchFamily="34" charset="0"/>
                <a:hlinkClick r:id="rId7"/>
              </a:rPr>
              <a:t>affect.media.mit.edu/pdfs/05.larson-picard.pdf</a:t>
            </a:r>
            <a:endParaRPr lang="en-US" sz="1600" dirty="0" smtClean="0">
              <a:latin typeface="Century Gothic" panose="020B0502020202020204" pitchFamily="34" charset="0"/>
            </a:endParaRPr>
          </a:p>
          <a:p>
            <a:pPr marL="0" indent="0">
              <a:lnSpc>
                <a:spcPct val="150000"/>
              </a:lnSpc>
              <a:buNone/>
            </a:pPr>
            <a:r>
              <a:rPr lang="en-US" sz="1600" dirty="0" err="1" smtClean="0">
                <a:latin typeface="Century Gothic" panose="020B0502020202020204" pitchFamily="34" charset="0"/>
              </a:rPr>
              <a:t>Lazaris</a:t>
            </a:r>
            <a:r>
              <a:rPr lang="en-US" sz="1600" dirty="0">
                <a:latin typeface="Century Gothic" panose="020B0502020202020204" pitchFamily="34" charset="0"/>
              </a:rPr>
              <a:t>, L., 2010, </a:t>
            </a:r>
            <a:r>
              <a:rPr lang="en-US" sz="1600" dirty="0" smtClean="0">
                <a:latin typeface="Century Gothic" panose="020B0502020202020204" pitchFamily="34" charset="0"/>
              </a:rPr>
              <a:t>‘</a:t>
            </a:r>
            <a:r>
              <a:rPr lang="en-US" sz="1600" i="1" dirty="0" smtClean="0">
                <a:latin typeface="Century Gothic" panose="020B0502020202020204" pitchFamily="34" charset="0"/>
              </a:rPr>
              <a:t>The </a:t>
            </a:r>
            <a:r>
              <a:rPr lang="en-US" sz="1600" i="1" dirty="0">
                <a:latin typeface="Century Gothic" panose="020B0502020202020204" pitchFamily="34" charset="0"/>
              </a:rPr>
              <a:t>Principle of Proximity in Web </a:t>
            </a:r>
            <a:r>
              <a:rPr lang="en-US" sz="1600" i="1" dirty="0" smtClean="0">
                <a:latin typeface="Century Gothic" panose="020B0502020202020204" pitchFamily="34" charset="0"/>
              </a:rPr>
              <a:t>Design’</a:t>
            </a:r>
            <a:r>
              <a:rPr lang="en-US" sz="1600" dirty="0" smtClean="0">
                <a:latin typeface="Century Gothic" panose="020B0502020202020204" pitchFamily="34" charset="0"/>
              </a:rPr>
              <a:t>, </a:t>
            </a:r>
            <a:r>
              <a:rPr lang="en-US" sz="1600" dirty="0">
                <a:latin typeface="Century Gothic" panose="020B0502020202020204" pitchFamily="34" charset="0"/>
              </a:rPr>
              <a:t>viewed on 8</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r>
              <a:rPr lang="en-US" sz="1600" dirty="0">
                <a:latin typeface="Century Gothic" panose="020B0502020202020204" pitchFamily="34" charset="0"/>
                <a:hlinkClick r:id="rId8"/>
              </a:rPr>
              <a:t>http://www.webdesignerdepot.com/2010/01/the-principle-of-proximity-in-web-design</a:t>
            </a:r>
            <a:r>
              <a:rPr lang="en-US" sz="1600" dirty="0" smtClean="0">
                <a:latin typeface="Century Gothic" panose="020B0502020202020204" pitchFamily="34" charset="0"/>
                <a:hlinkClick r:id="rId8"/>
              </a:rPr>
              <a:t>/</a:t>
            </a:r>
            <a:endParaRPr lang="en-US" sz="1600" dirty="0" smtClean="0">
              <a:latin typeface="Century Gothic" panose="020B0502020202020204" pitchFamily="34" charset="0"/>
            </a:endParaRPr>
          </a:p>
          <a:p>
            <a:pPr marL="0" indent="0">
              <a:lnSpc>
                <a:spcPct val="150000"/>
              </a:lnSpc>
              <a:buNone/>
            </a:pPr>
            <a:endParaRPr lang="en-US" sz="1600" dirty="0" smtClean="0"/>
          </a:p>
          <a:p>
            <a:pPr marL="0" indent="0">
              <a:lnSpc>
                <a:spcPct val="100000"/>
              </a:lnSpc>
              <a:buNone/>
            </a:pPr>
            <a:endParaRPr lang="en-US" sz="1600" dirty="0" smtClean="0">
              <a:latin typeface="Century Gothic" panose="020B0502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208747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3386" y="488462"/>
            <a:ext cx="8147539" cy="523220"/>
          </a:xfrm>
          <a:prstGeom prst="rect">
            <a:avLst/>
          </a:prstGeom>
          <a:noFill/>
        </p:spPr>
        <p:txBody>
          <a:bodyPr wrap="square" rtlCol="0">
            <a:spAutoFit/>
          </a:bodyPr>
          <a:lstStyle/>
          <a:p>
            <a:endParaRPr lang="en-US" sz="2800" i="1" dirty="0">
              <a:solidFill>
                <a:srgbClr val="17375E"/>
              </a:solidFill>
              <a:latin typeface="Century Gothic"/>
              <a:cs typeface="Century Gothic"/>
            </a:endParaRPr>
          </a:p>
        </p:txBody>
      </p:sp>
      <p:sp>
        <p:nvSpPr>
          <p:cNvPr id="2" name="TextBox 1"/>
          <p:cNvSpPr txBox="1"/>
          <p:nvPr/>
        </p:nvSpPr>
        <p:spPr>
          <a:xfrm>
            <a:off x="598607" y="210713"/>
            <a:ext cx="10944022" cy="6863417"/>
          </a:xfrm>
          <a:prstGeom prst="rect">
            <a:avLst/>
          </a:prstGeom>
          <a:noFill/>
        </p:spPr>
        <p:txBody>
          <a:bodyPr wrap="none" rtlCol="0">
            <a:spAutoFit/>
          </a:bodyPr>
          <a:lstStyle/>
          <a:p>
            <a:pPr>
              <a:lnSpc>
                <a:spcPct val="150000"/>
              </a:lnSpc>
            </a:pPr>
            <a:r>
              <a:rPr lang="en-US" sz="1600" dirty="0" smtClean="0">
                <a:latin typeface="Century Gothic" panose="020B0502020202020204" pitchFamily="34" charset="0"/>
              </a:rPr>
              <a:t>Microsoft</a:t>
            </a:r>
            <a:r>
              <a:rPr lang="en-US" sz="1600" dirty="0">
                <a:latin typeface="Century Gothic" panose="020B0502020202020204" pitchFamily="34" charset="0"/>
              </a:rPr>
              <a:t>, ‘</a:t>
            </a:r>
            <a:r>
              <a:rPr lang="en-US" sz="1600" i="1" dirty="0">
                <a:latin typeface="Century Gothic" panose="020B0502020202020204" pitchFamily="34" charset="0"/>
              </a:rPr>
              <a:t>Scan Path’</a:t>
            </a:r>
            <a:r>
              <a:rPr lang="en-US" sz="1600" dirty="0">
                <a:latin typeface="Century Gothic" panose="020B0502020202020204" pitchFamily="34" charset="0"/>
              </a:rPr>
              <a:t>, viewed 8th October 2014, </a:t>
            </a:r>
            <a:endParaRPr lang="en-US" sz="1600" dirty="0" smtClean="0">
              <a:latin typeface="Century Gothic" panose="020B0502020202020204" pitchFamily="34" charset="0"/>
            </a:endParaRPr>
          </a:p>
          <a:p>
            <a:pPr>
              <a:lnSpc>
                <a:spcPct val="150000"/>
              </a:lnSpc>
            </a:pPr>
            <a:r>
              <a:rPr lang="en-US" sz="1600" dirty="0" smtClean="0">
                <a:latin typeface="Century Gothic" panose="020B0502020202020204" pitchFamily="34" charset="0"/>
                <a:hlinkClick r:id="rId3"/>
              </a:rPr>
              <a:t>http</a:t>
            </a:r>
            <a:r>
              <a:rPr lang="en-US" sz="1600" dirty="0">
                <a:latin typeface="Century Gothic" panose="020B0502020202020204" pitchFamily="34" charset="0"/>
                <a:hlinkClick r:id="rId3"/>
              </a:rPr>
              <a:t>://www.microsoft.com/typography/ctfonts/wordrecognition.aspx%20-%</a:t>
            </a:r>
            <a:r>
              <a:rPr lang="en-US" sz="1600" dirty="0" smtClean="0">
                <a:latin typeface="Century Gothic" panose="020B0502020202020204" pitchFamily="34" charset="0"/>
                <a:hlinkClick r:id="rId3"/>
              </a:rPr>
              <a:t>20use%20skitch%20to</a:t>
            </a:r>
          </a:p>
          <a:p>
            <a:pPr>
              <a:lnSpc>
                <a:spcPct val="150000"/>
              </a:lnSpc>
            </a:pPr>
            <a:r>
              <a:rPr lang="en-US" sz="1600" dirty="0" smtClean="0">
                <a:latin typeface="Century Gothic" panose="020B0502020202020204" pitchFamily="34" charset="0"/>
                <a:hlinkClick r:id="rId3"/>
              </a:rPr>
              <a:t>%</a:t>
            </a:r>
            <a:r>
              <a:rPr lang="en-US" sz="1600" dirty="0">
                <a:latin typeface="Century Gothic" panose="020B0502020202020204" pitchFamily="34" charset="0"/>
                <a:hlinkClick r:id="rId3"/>
              </a:rPr>
              <a:t>20point%20to%20points%20of%20fixation</a:t>
            </a:r>
            <a:endParaRPr lang="en-US" sz="1600" dirty="0">
              <a:latin typeface="Century Gothic" panose="020B0502020202020204" pitchFamily="34" charset="0"/>
            </a:endParaRPr>
          </a:p>
          <a:p>
            <a:pPr>
              <a:lnSpc>
                <a:spcPct val="150000"/>
              </a:lnSpc>
            </a:pPr>
            <a:r>
              <a:rPr lang="en-US" sz="1600" dirty="0">
                <a:latin typeface="Century Gothic" panose="020B0502020202020204" pitchFamily="34" charset="0"/>
              </a:rPr>
              <a:t>Markus Design Works, 2014, ‘</a:t>
            </a:r>
            <a:r>
              <a:rPr lang="en-US" sz="1600" i="1" dirty="0">
                <a:latin typeface="Century Gothic" panose="020B0502020202020204" pitchFamily="34" charset="0"/>
              </a:rPr>
              <a:t>Price of Bad Website</a:t>
            </a:r>
            <a:r>
              <a:rPr lang="en-US" sz="1600" dirty="0">
                <a:latin typeface="Century Gothic" panose="020B0502020202020204" pitchFamily="34" charset="0"/>
              </a:rPr>
              <a:t>’, viewed 9</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endParaRPr lang="en-US" sz="1600" dirty="0" smtClean="0">
              <a:latin typeface="Century Gothic" panose="020B0502020202020204" pitchFamily="34" charset="0"/>
            </a:endParaRPr>
          </a:p>
          <a:p>
            <a:pPr>
              <a:lnSpc>
                <a:spcPct val="150000"/>
              </a:lnSpc>
            </a:pPr>
            <a:r>
              <a:rPr lang="en-US" sz="1600" u="sng" dirty="0" smtClean="0">
                <a:latin typeface="Century Gothic" panose="020B0502020202020204" pitchFamily="34" charset="0"/>
                <a:hlinkClick r:id="rId4"/>
              </a:rPr>
              <a:t>http</a:t>
            </a:r>
            <a:r>
              <a:rPr lang="en-US" sz="1600" u="sng" dirty="0">
                <a:latin typeface="Century Gothic" panose="020B0502020202020204" pitchFamily="34" charset="0"/>
                <a:hlinkClick r:id="rId4"/>
              </a:rPr>
              <a:t>://markusdesignworks.com/wp-content/uploads/2012/06/316.png</a:t>
            </a:r>
            <a:endParaRPr lang="en-US" sz="1600" dirty="0">
              <a:latin typeface="Century Gothic" panose="020B0502020202020204" pitchFamily="34" charset="0"/>
            </a:endParaRPr>
          </a:p>
          <a:p>
            <a:endParaRPr lang="en-US" sz="1600" dirty="0" smtClean="0">
              <a:latin typeface="Century Gothic" panose="020B0502020202020204" pitchFamily="34" charset="0"/>
            </a:endParaRPr>
          </a:p>
          <a:p>
            <a:r>
              <a:rPr lang="en-US" sz="1600" dirty="0" smtClean="0">
                <a:latin typeface="Century Gothic" panose="020B0502020202020204" pitchFamily="34" charset="0"/>
              </a:rPr>
              <a:t>Nice </a:t>
            </a:r>
            <a:r>
              <a:rPr lang="en-US" sz="1600" dirty="0">
                <a:latin typeface="Century Gothic" panose="020B0502020202020204" pitchFamily="34" charset="0"/>
              </a:rPr>
              <a:t>One I Like, 2014, ‘</a:t>
            </a:r>
            <a:r>
              <a:rPr lang="en-US" sz="1600" i="1" dirty="0">
                <a:latin typeface="Century Gothic" panose="020B0502020202020204" pitchFamily="34" charset="0"/>
              </a:rPr>
              <a:t>Web Design Marketing and SEO- Secret Key </a:t>
            </a:r>
            <a:r>
              <a:rPr lang="en-US" sz="1600" i="1" dirty="0" smtClean="0">
                <a:latin typeface="Century Gothic" panose="020B0502020202020204" pitchFamily="34" charset="0"/>
              </a:rPr>
              <a:t>Agency’</a:t>
            </a:r>
            <a:r>
              <a:rPr lang="en-US" sz="1600" dirty="0" smtClean="0">
                <a:latin typeface="Century Gothic" panose="020B0502020202020204" pitchFamily="34" charset="0"/>
              </a:rPr>
              <a:t>, </a:t>
            </a:r>
            <a:r>
              <a:rPr lang="en-US" sz="1600" dirty="0">
                <a:latin typeface="Century Gothic" panose="020B0502020202020204" pitchFamily="34" charset="0"/>
              </a:rPr>
              <a:t>viewed 8</a:t>
            </a:r>
            <a:r>
              <a:rPr lang="en-US" sz="1600" baseline="30000" dirty="0">
                <a:latin typeface="Century Gothic" panose="020B0502020202020204" pitchFamily="34" charset="0"/>
              </a:rPr>
              <a:t>th</a:t>
            </a:r>
            <a:r>
              <a:rPr lang="en-US" sz="1600" dirty="0">
                <a:latin typeface="Century Gothic" panose="020B0502020202020204" pitchFamily="34" charset="0"/>
              </a:rPr>
              <a:t> October 2014</a:t>
            </a:r>
            <a:r>
              <a:rPr lang="en-US" sz="1600" dirty="0" smtClean="0">
                <a:latin typeface="Century Gothic" panose="020B0502020202020204" pitchFamily="34" charset="0"/>
              </a:rPr>
              <a:t>,</a:t>
            </a:r>
          </a:p>
          <a:p>
            <a:r>
              <a:rPr lang="en-US" sz="1600" u="sng" dirty="0" smtClean="0">
                <a:latin typeface="Century Gothic" panose="020B0502020202020204" pitchFamily="34" charset="0"/>
                <a:hlinkClick r:id="rId5"/>
              </a:rPr>
              <a:t>http</a:t>
            </a:r>
            <a:r>
              <a:rPr lang="en-US" sz="1600" u="sng" dirty="0">
                <a:latin typeface="Century Gothic" panose="020B0502020202020204" pitchFamily="34" charset="0"/>
                <a:hlinkClick r:id="rId5"/>
              </a:rPr>
              <a:t>://www.niceoneilike.com/best-website-inspiration/Web-Design-Marketing-and-SEO---Secret-Key-Agency</a:t>
            </a:r>
            <a:endParaRPr lang="en-US" sz="1600" dirty="0">
              <a:latin typeface="Century Gothic" panose="020B0502020202020204" pitchFamily="34" charset="0"/>
            </a:endParaRPr>
          </a:p>
          <a:p>
            <a:endParaRPr lang="en-US" sz="1600" dirty="0" smtClean="0">
              <a:latin typeface="Century Gothic" panose="020B0502020202020204" pitchFamily="34" charset="0"/>
            </a:endParaRPr>
          </a:p>
          <a:p>
            <a:r>
              <a:rPr lang="en-US" sz="1600" dirty="0" err="1" smtClean="0">
                <a:latin typeface="Century Gothic" panose="020B0502020202020204" pitchFamily="34" charset="0"/>
              </a:rPr>
              <a:t>Onextrapixel</a:t>
            </a:r>
            <a:r>
              <a:rPr lang="en-US" sz="1600" dirty="0">
                <a:latin typeface="Century Gothic" panose="020B0502020202020204" pitchFamily="34" charset="0"/>
              </a:rPr>
              <a:t>, 2014, </a:t>
            </a:r>
            <a:r>
              <a:rPr lang="en-US" sz="1600" i="1" dirty="0">
                <a:latin typeface="Century Gothic" panose="020B0502020202020204" pitchFamily="34" charset="0"/>
              </a:rPr>
              <a:t>’40 Stunning Website Design with Great Color Schemes</a:t>
            </a:r>
            <a:r>
              <a:rPr lang="en-US" sz="1600" dirty="0">
                <a:latin typeface="Century Gothic" panose="020B0502020202020204" pitchFamily="34" charset="0"/>
              </a:rPr>
              <a:t>’, viewed on 8</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endParaRPr lang="en-US" sz="1600" dirty="0" smtClean="0">
              <a:latin typeface="Century Gothic" panose="020B0502020202020204" pitchFamily="34" charset="0"/>
            </a:endParaRPr>
          </a:p>
          <a:p>
            <a:r>
              <a:rPr lang="en-US" sz="1600" u="sng" dirty="0" smtClean="0">
                <a:latin typeface="Century Gothic" panose="020B0502020202020204" pitchFamily="34" charset="0"/>
                <a:hlinkClick r:id="rId6"/>
              </a:rPr>
              <a:t>http</a:t>
            </a:r>
            <a:r>
              <a:rPr lang="en-US" sz="1600" u="sng" dirty="0">
                <a:latin typeface="Century Gothic" panose="020B0502020202020204" pitchFamily="34" charset="0"/>
                <a:hlinkClick r:id="rId6"/>
              </a:rPr>
              <a:t>://www.onextrapixel.com/2013/10/25/40-stunning-website-designs-with-great-color-schemes/</a:t>
            </a:r>
            <a:endParaRPr lang="en-US" sz="1600" dirty="0">
              <a:latin typeface="Century Gothic" panose="020B0502020202020204" pitchFamily="34" charset="0"/>
            </a:endParaRPr>
          </a:p>
          <a:p>
            <a:endParaRPr lang="en-US" sz="1600" dirty="0" smtClean="0">
              <a:latin typeface="Century Gothic" panose="020B0502020202020204" pitchFamily="34" charset="0"/>
            </a:endParaRPr>
          </a:p>
          <a:p>
            <a:r>
              <a:rPr lang="en-US" sz="1600" dirty="0" err="1" smtClean="0">
                <a:latin typeface="Century Gothic" panose="020B0502020202020204" pitchFamily="34" charset="0"/>
              </a:rPr>
              <a:t>Pallasart</a:t>
            </a:r>
            <a:r>
              <a:rPr lang="en-US" sz="1600" dirty="0" smtClean="0">
                <a:latin typeface="Century Gothic" panose="020B0502020202020204" pitchFamily="34" charset="0"/>
              </a:rPr>
              <a:t> </a:t>
            </a:r>
            <a:r>
              <a:rPr lang="en-US" sz="1600" dirty="0">
                <a:latin typeface="Century Gothic" panose="020B0502020202020204" pitchFamily="34" charset="0"/>
              </a:rPr>
              <a:t>Web Design, 1996-2014, </a:t>
            </a:r>
            <a:r>
              <a:rPr lang="en-US" sz="1600" i="1" dirty="0">
                <a:latin typeface="Century Gothic" panose="020B0502020202020204" pitchFamily="34" charset="0"/>
              </a:rPr>
              <a:t>‘Making Effective Use of Color in Website’</a:t>
            </a:r>
            <a:r>
              <a:rPr lang="en-US" sz="1600" dirty="0">
                <a:latin typeface="Century Gothic" panose="020B0502020202020204" pitchFamily="34" charset="0"/>
              </a:rPr>
              <a:t>, viewed on 8</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endParaRPr lang="en-US" sz="1600" dirty="0" smtClean="0">
              <a:latin typeface="Century Gothic" panose="020B0502020202020204" pitchFamily="34" charset="0"/>
            </a:endParaRPr>
          </a:p>
          <a:p>
            <a:r>
              <a:rPr lang="en-US" sz="1600" dirty="0" smtClean="0">
                <a:latin typeface="Century Gothic" panose="020B0502020202020204" pitchFamily="34" charset="0"/>
                <a:hlinkClick r:id="rId7"/>
              </a:rPr>
              <a:t>http</a:t>
            </a:r>
            <a:r>
              <a:rPr lang="en-US" sz="1600" dirty="0">
                <a:latin typeface="Century Gothic" panose="020B0502020202020204" pitchFamily="34" charset="0"/>
                <a:hlinkClick r:id="rId7"/>
              </a:rPr>
              <a:t>://</a:t>
            </a:r>
            <a:r>
              <a:rPr lang="en-US" sz="1600" dirty="0" smtClean="0">
                <a:latin typeface="Century Gothic" panose="020B0502020202020204" pitchFamily="34" charset="0"/>
                <a:hlinkClick r:id="rId7"/>
              </a:rPr>
              <a:t>www.pallasweb.com/color.html</a:t>
            </a:r>
            <a:endParaRPr lang="en-US" sz="1600" dirty="0" smtClean="0">
              <a:latin typeface="Century Gothic" panose="020B0502020202020204" pitchFamily="34" charset="0"/>
            </a:endParaRPr>
          </a:p>
          <a:p>
            <a:endParaRPr lang="en-US" sz="1600" dirty="0">
              <a:latin typeface="Century Gothic" panose="020B0502020202020204" pitchFamily="34" charset="0"/>
            </a:endParaRPr>
          </a:p>
          <a:p>
            <a:r>
              <a:rPr lang="en-US" sz="1600" dirty="0">
                <a:latin typeface="Century Gothic" panose="020B0502020202020204" pitchFamily="34" charset="0"/>
              </a:rPr>
              <a:t>Smashing Hub, 2013, </a:t>
            </a:r>
            <a:r>
              <a:rPr lang="en-US" sz="1600" i="1" dirty="0">
                <a:latin typeface="Century Gothic" panose="020B0502020202020204" pitchFamily="34" charset="0"/>
              </a:rPr>
              <a:t>’14 cool hexagon web desig</a:t>
            </a:r>
            <a:r>
              <a:rPr lang="en-US" sz="1600" dirty="0">
                <a:latin typeface="Century Gothic" panose="020B0502020202020204" pitchFamily="34" charset="0"/>
              </a:rPr>
              <a:t>n’, viewed 8</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endParaRPr lang="en-US" sz="1600" dirty="0" smtClean="0">
              <a:latin typeface="Century Gothic" panose="020B0502020202020204" pitchFamily="34" charset="0"/>
            </a:endParaRPr>
          </a:p>
          <a:p>
            <a:r>
              <a:rPr lang="en-US" sz="1600" u="sng" dirty="0" smtClean="0">
                <a:latin typeface="Century Gothic" panose="020B0502020202020204" pitchFamily="34" charset="0"/>
                <a:hlinkClick r:id="rId8"/>
              </a:rPr>
              <a:t>http</a:t>
            </a:r>
            <a:r>
              <a:rPr lang="en-US" sz="1600" u="sng" dirty="0">
                <a:latin typeface="Century Gothic" panose="020B0502020202020204" pitchFamily="34" charset="0"/>
                <a:hlinkClick r:id="rId8"/>
              </a:rPr>
              <a:t>://smashinghub.com/14-cool-hexagon-web-design.htm</a:t>
            </a:r>
            <a:endParaRPr lang="en-US" sz="1600" dirty="0">
              <a:latin typeface="Century Gothic" panose="020B0502020202020204" pitchFamily="34" charset="0"/>
            </a:endParaRPr>
          </a:p>
          <a:p>
            <a:r>
              <a:rPr lang="en-US" sz="1600" dirty="0"/>
              <a:t> </a:t>
            </a:r>
          </a:p>
          <a:p>
            <a:r>
              <a:rPr lang="en-US" sz="1600" dirty="0" smtClean="0">
                <a:latin typeface="Century Gothic" panose="020B0502020202020204" pitchFamily="34" charset="0"/>
              </a:rPr>
              <a:t>Tiger </a:t>
            </a:r>
            <a:r>
              <a:rPr lang="en-US" sz="1600" dirty="0">
                <a:latin typeface="Century Gothic" panose="020B0502020202020204" pitchFamily="34" charset="0"/>
              </a:rPr>
              <a:t>Color, 2000-2012, ‘</a:t>
            </a:r>
            <a:r>
              <a:rPr lang="en-US" sz="1600" i="1" dirty="0">
                <a:latin typeface="Century Gothic" panose="020B0502020202020204" pitchFamily="34" charset="0"/>
              </a:rPr>
              <a:t>Basic color schemes- Introduction to Color Theory’</a:t>
            </a:r>
            <a:r>
              <a:rPr lang="en-US" sz="1600" dirty="0">
                <a:latin typeface="Century Gothic" panose="020B0502020202020204" pitchFamily="34" charset="0"/>
              </a:rPr>
              <a:t>, viewed 8</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endParaRPr lang="en-US" sz="1600" dirty="0" smtClean="0">
              <a:latin typeface="Century Gothic" panose="020B0502020202020204" pitchFamily="34" charset="0"/>
            </a:endParaRPr>
          </a:p>
          <a:p>
            <a:r>
              <a:rPr lang="en-US" sz="1600" dirty="0" smtClean="0">
                <a:latin typeface="Century Gothic" panose="020B0502020202020204" pitchFamily="34" charset="0"/>
                <a:hlinkClick r:id="rId9"/>
              </a:rPr>
              <a:t>http</a:t>
            </a:r>
            <a:r>
              <a:rPr lang="en-US" sz="1600" dirty="0">
                <a:latin typeface="Century Gothic" panose="020B0502020202020204" pitchFamily="34" charset="0"/>
                <a:hlinkClick r:id="rId9"/>
              </a:rPr>
              <a:t>://www.tigercolor.com/color-lab/color-theory/color-theory-intro.htm</a:t>
            </a:r>
            <a:endParaRPr lang="en-US" sz="1600" dirty="0">
              <a:latin typeface="Century Gothic" panose="020B0502020202020204" pitchFamily="34" charset="0"/>
            </a:endParaRPr>
          </a:p>
          <a:p>
            <a:endParaRPr lang="en-US" sz="1600" dirty="0">
              <a:latin typeface="Century Gothic" panose="020B0502020202020204" pitchFamily="34" charset="0"/>
            </a:endParaRPr>
          </a:p>
          <a:p>
            <a:r>
              <a:rPr lang="en-US" sz="1600" dirty="0">
                <a:latin typeface="Century Gothic" panose="020B0502020202020204" pitchFamily="34" charset="0"/>
              </a:rPr>
              <a:t>The importance of attractive website layout, </a:t>
            </a:r>
            <a:r>
              <a:rPr lang="en-US" sz="1600" dirty="0" err="1">
                <a:latin typeface="Century Gothic" panose="020B0502020202020204" pitchFamily="34" charset="0"/>
              </a:rPr>
              <a:t>n.d.</a:t>
            </a:r>
            <a:r>
              <a:rPr lang="en-US" sz="1600" dirty="0">
                <a:latin typeface="Century Gothic" panose="020B0502020202020204" pitchFamily="34" charset="0"/>
              </a:rPr>
              <a:t>, Jet Peppers Blog, viewed on 6</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endParaRPr lang="en-US" sz="1600" dirty="0" smtClean="0">
              <a:latin typeface="Century Gothic" panose="020B0502020202020204" pitchFamily="34" charset="0"/>
            </a:endParaRPr>
          </a:p>
          <a:p>
            <a:r>
              <a:rPr lang="en-US" sz="1600" dirty="0" smtClean="0">
                <a:latin typeface="Century Gothic" panose="020B0502020202020204" pitchFamily="34" charset="0"/>
                <a:hlinkClick r:id="rId10"/>
              </a:rPr>
              <a:t>http</a:t>
            </a:r>
            <a:r>
              <a:rPr lang="en-US" sz="1600" dirty="0">
                <a:latin typeface="Century Gothic" panose="020B0502020202020204" pitchFamily="34" charset="0"/>
                <a:hlinkClick r:id="rId10"/>
              </a:rPr>
              <a:t>://jetpeppers.com/the-importance-of-attractive-website-layout/</a:t>
            </a:r>
            <a:r>
              <a:rPr lang="en-US" sz="1600" dirty="0">
                <a:latin typeface="Century Gothic" panose="020B0502020202020204" pitchFamily="34" charset="0"/>
              </a:rPr>
              <a:t> </a:t>
            </a:r>
          </a:p>
          <a:p>
            <a:endParaRPr lang="en-US" sz="1600" dirty="0"/>
          </a:p>
          <a:p>
            <a:endParaRPr lang="en-US" sz="1600" dirty="0"/>
          </a:p>
        </p:txBody>
      </p:sp>
    </p:spTree>
    <p:extLst>
      <p:ext uri="{BB962C8B-B14F-4D97-AF65-F5344CB8AC3E}">
        <p14:creationId xmlns:p14="http://schemas.microsoft.com/office/powerpoint/2010/main" val="4525965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3386" y="488462"/>
            <a:ext cx="8147539" cy="523220"/>
          </a:xfrm>
          <a:prstGeom prst="rect">
            <a:avLst/>
          </a:prstGeom>
          <a:noFill/>
        </p:spPr>
        <p:txBody>
          <a:bodyPr wrap="square" rtlCol="0">
            <a:spAutoFit/>
          </a:bodyPr>
          <a:lstStyle/>
          <a:p>
            <a:endParaRPr lang="en-US" sz="2800" i="1" dirty="0">
              <a:solidFill>
                <a:srgbClr val="17375E"/>
              </a:solidFill>
              <a:latin typeface="Century Gothic"/>
              <a:cs typeface="Century Gothic"/>
            </a:endParaRPr>
          </a:p>
        </p:txBody>
      </p:sp>
      <p:sp>
        <p:nvSpPr>
          <p:cNvPr id="4" name="TextBox 3"/>
          <p:cNvSpPr txBox="1"/>
          <p:nvPr/>
        </p:nvSpPr>
        <p:spPr>
          <a:xfrm>
            <a:off x="502277" y="347730"/>
            <a:ext cx="9684061" cy="2800767"/>
          </a:xfrm>
          <a:prstGeom prst="rect">
            <a:avLst/>
          </a:prstGeom>
          <a:noFill/>
        </p:spPr>
        <p:txBody>
          <a:bodyPr wrap="none" rtlCol="0">
            <a:spAutoFit/>
          </a:bodyPr>
          <a:lstStyle/>
          <a:p>
            <a:r>
              <a:rPr lang="en-US" sz="1600" i="1" dirty="0">
                <a:latin typeface="Century Gothic" panose="020B0502020202020204" pitchFamily="34" charset="0"/>
              </a:rPr>
              <a:t>Theworkcycle.com</a:t>
            </a:r>
            <a:r>
              <a:rPr lang="en-US" sz="1600" dirty="0">
                <a:latin typeface="Century Gothic" panose="020B0502020202020204" pitchFamily="34" charset="0"/>
              </a:rPr>
              <a:t>, 2014, The Work Cycle | Home, viewed 6</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endParaRPr lang="en-US" sz="1600" dirty="0" smtClean="0">
              <a:latin typeface="Century Gothic" panose="020B0502020202020204" pitchFamily="34" charset="0"/>
            </a:endParaRPr>
          </a:p>
          <a:p>
            <a:r>
              <a:rPr lang="en-US" sz="1600" dirty="0" smtClean="0">
                <a:latin typeface="Century Gothic" panose="020B0502020202020204" pitchFamily="34" charset="0"/>
                <a:hlinkClick r:id="rId3"/>
              </a:rPr>
              <a:t>http</a:t>
            </a:r>
            <a:r>
              <a:rPr lang="en-US" sz="1600" dirty="0">
                <a:latin typeface="Century Gothic" panose="020B0502020202020204" pitchFamily="34" charset="0"/>
                <a:hlinkClick r:id="rId3"/>
              </a:rPr>
              <a:t>://theworkcycle.com</a:t>
            </a:r>
            <a:endParaRPr lang="en-US" sz="1600" i="1" dirty="0" smtClean="0">
              <a:latin typeface="Century Gothic" panose="020B0502020202020204" pitchFamily="34" charset="0"/>
            </a:endParaRPr>
          </a:p>
          <a:p>
            <a:endParaRPr lang="en-US" sz="1600" i="1" dirty="0" smtClean="0">
              <a:latin typeface="Century Gothic" panose="020B0502020202020204" pitchFamily="34" charset="0"/>
            </a:endParaRPr>
          </a:p>
          <a:p>
            <a:r>
              <a:rPr lang="en-US" sz="1600" i="1" dirty="0" smtClean="0">
                <a:latin typeface="Century Gothic" panose="020B0502020202020204" pitchFamily="34" charset="0"/>
              </a:rPr>
              <a:t>Understand </a:t>
            </a:r>
            <a:r>
              <a:rPr lang="en-US" sz="1600" i="1" dirty="0">
                <a:latin typeface="Century Gothic" panose="020B0502020202020204" pitchFamily="34" charset="0"/>
              </a:rPr>
              <a:t>the Meaning of Colors in Color Psychology</a:t>
            </a:r>
            <a:r>
              <a:rPr lang="en-US" sz="1600" dirty="0">
                <a:latin typeface="Century Gothic" panose="020B0502020202020204" pitchFamily="34" charset="0"/>
              </a:rPr>
              <a:t>, 2009-2014, viewed on 8</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p>
          <a:p>
            <a:r>
              <a:rPr lang="en-US" sz="1600" dirty="0">
                <a:latin typeface="Century Gothic" panose="020B0502020202020204" pitchFamily="34" charset="0"/>
                <a:hlinkClick r:id="rId4"/>
              </a:rPr>
              <a:t>http://www.empower-yourself-with-color-psychology.com/meaning-of-colors.html</a:t>
            </a:r>
            <a:endParaRPr lang="en-US" sz="1600" dirty="0">
              <a:latin typeface="Century Gothic" panose="020B0502020202020204" pitchFamily="34" charset="0"/>
            </a:endParaRPr>
          </a:p>
          <a:p>
            <a:endParaRPr lang="en-US" sz="1600" dirty="0">
              <a:latin typeface="Century Gothic" panose="020B0502020202020204" pitchFamily="34" charset="0"/>
            </a:endParaRPr>
          </a:p>
          <a:p>
            <a:r>
              <a:rPr lang="en-US" sz="1600" dirty="0" smtClean="0">
                <a:latin typeface="Century Gothic" panose="020B0502020202020204" pitchFamily="34" charset="0"/>
              </a:rPr>
              <a:t>‘WHY </a:t>
            </a:r>
            <a:r>
              <a:rPr lang="en-US" sz="1600" dirty="0">
                <a:latin typeface="Century Gothic" panose="020B0502020202020204" pitchFamily="34" charset="0"/>
              </a:rPr>
              <a:t>LAYOUT IS IMPORTANT IN DESIGN</a:t>
            </a:r>
            <a:r>
              <a:rPr lang="en-US" sz="1600" dirty="0" smtClean="0">
                <a:latin typeface="Century Gothic" panose="020B0502020202020204" pitchFamily="34" charset="0"/>
              </a:rPr>
              <a:t>?’, </a:t>
            </a:r>
            <a:r>
              <a:rPr lang="en-US" sz="1600" dirty="0">
                <a:latin typeface="Century Gothic" panose="020B0502020202020204" pitchFamily="34" charset="0"/>
              </a:rPr>
              <a:t>2012, </a:t>
            </a:r>
            <a:r>
              <a:rPr lang="en-US" sz="1600" dirty="0" err="1">
                <a:latin typeface="Century Gothic" panose="020B0502020202020204" pitchFamily="34" charset="0"/>
              </a:rPr>
              <a:t>Arfa</a:t>
            </a:r>
            <a:r>
              <a:rPr lang="en-US" sz="1600" dirty="0">
                <a:latin typeface="Century Gothic" panose="020B0502020202020204" pitchFamily="34" charset="0"/>
              </a:rPr>
              <a:t> Technologies, viewed on 7</a:t>
            </a:r>
            <a:r>
              <a:rPr lang="en-US" sz="1600" baseline="30000" dirty="0">
                <a:latin typeface="Century Gothic" panose="020B0502020202020204" pitchFamily="34" charset="0"/>
              </a:rPr>
              <a:t>th</a:t>
            </a:r>
            <a:r>
              <a:rPr lang="en-US" sz="1600" dirty="0">
                <a:latin typeface="Century Gothic" panose="020B0502020202020204" pitchFamily="34" charset="0"/>
              </a:rPr>
              <a:t> October 2014, </a:t>
            </a:r>
          </a:p>
          <a:p>
            <a:r>
              <a:rPr lang="en-US" sz="1600" dirty="0">
                <a:latin typeface="Century Gothic" panose="020B0502020202020204" pitchFamily="34" charset="0"/>
                <a:hlinkClick r:id="rId5"/>
              </a:rPr>
              <a:t>http://arfatechnologies.com/graphic-design-blogs/why-layout-is-important-in-design/#more-21</a:t>
            </a:r>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p>
          <a:p>
            <a:endParaRPr lang="en-US" sz="1600" dirty="0"/>
          </a:p>
        </p:txBody>
      </p:sp>
    </p:spTree>
    <p:extLst>
      <p:ext uri="{BB962C8B-B14F-4D97-AF65-F5344CB8AC3E}">
        <p14:creationId xmlns:p14="http://schemas.microsoft.com/office/powerpoint/2010/main" val="210750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09117"/>
            <a:ext cx="8229600" cy="1143000"/>
          </a:xfrm>
        </p:spPr>
        <p:txBody>
          <a:bodyPr>
            <a:noAutofit/>
          </a:bodyPr>
          <a:lstStyle/>
          <a:p>
            <a:r>
              <a:rPr lang="en-US" sz="4800" b="1" dirty="0">
                <a:solidFill>
                  <a:srgbClr val="17375E"/>
                </a:solidFill>
                <a:latin typeface="Century Gothic"/>
                <a:cs typeface="Century Gothic"/>
              </a:rPr>
              <a:t>How to design better website……Using font.</a:t>
            </a:r>
          </a:p>
        </p:txBody>
      </p:sp>
    </p:spTree>
    <p:extLst>
      <p:ext uri="{BB962C8B-B14F-4D97-AF65-F5344CB8AC3E}">
        <p14:creationId xmlns:p14="http://schemas.microsoft.com/office/powerpoint/2010/main" val="2851935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9915"/>
            <a:ext cx="8229600" cy="1143000"/>
          </a:xfrm>
        </p:spPr>
        <p:txBody>
          <a:bodyPr/>
          <a:lstStyle/>
          <a:p>
            <a:r>
              <a:rPr lang="en-US" dirty="0" smtClean="0">
                <a:solidFill>
                  <a:srgbClr val="17375E"/>
                </a:solidFill>
                <a:latin typeface="Century Gothic"/>
                <a:cs typeface="Century Gothic"/>
              </a:rPr>
              <a:t>1) Choose </a:t>
            </a:r>
            <a:r>
              <a:rPr lang="en-US" dirty="0">
                <a:solidFill>
                  <a:srgbClr val="17375E"/>
                </a:solidFill>
                <a:latin typeface="Century Gothic"/>
                <a:cs typeface="Century Gothic"/>
              </a:rPr>
              <a:t>an anchor font</a:t>
            </a:r>
            <a:r>
              <a:rPr lang="en-US" dirty="0" smtClean="0">
                <a:solidFill>
                  <a:srgbClr val="17375E"/>
                </a:solidFill>
                <a:effectLst/>
                <a:latin typeface="Century Gothic"/>
                <a:cs typeface="Century Gothic"/>
              </a:rPr>
              <a:t> </a:t>
            </a:r>
            <a:endParaRPr lang="en-US" dirty="0">
              <a:solidFill>
                <a:srgbClr val="17375E"/>
              </a:solidFill>
              <a:latin typeface="Century Gothic"/>
              <a:cs typeface="Century Gothic"/>
            </a:endParaRPr>
          </a:p>
        </p:txBody>
      </p:sp>
      <p:sp>
        <p:nvSpPr>
          <p:cNvPr id="3" name="Content Placeholder 2"/>
          <p:cNvSpPr>
            <a:spLocks noGrp="1"/>
          </p:cNvSpPr>
          <p:nvPr>
            <p:ph idx="1"/>
          </p:nvPr>
        </p:nvSpPr>
        <p:spPr>
          <a:xfrm>
            <a:off x="1981200" y="2299922"/>
            <a:ext cx="8229600" cy="4525963"/>
          </a:xfrm>
        </p:spPr>
        <p:txBody>
          <a:bodyPr>
            <a:normAutofit/>
          </a:bodyPr>
          <a:lstStyle/>
          <a:p>
            <a:r>
              <a:rPr lang="en-US" dirty="0">
                <a:solidFill>
                  <a:srgbClr val="17375E"/>
                </a:solidFill>
                <a:latin typeface="Century Gothic"/>
                <a:cs typeface="Century Gothic"/>
              </a:rPr>
              <a:t>Selecting a typeface for the content that is most prevalent in your project</a:t>
            </a:r>
          </a:p>
          <a:p>
            <a:pPr marL="0" indent="0">
              <a:buNone/>
            </a:pPr>
            <a:r>
              <a:rPr lang="en-US" dirty="0">
                <a:solidFill>
                  <a:srgbClr val="17375E"/>
                </a:solidFill>
                <a:latin typeface="Century Gothic"/>
                <a:cs typeface="Century Gothic"/>
              </a:rPr>
              <a:t> </a:t>
            </a:r>
          </a:p>
          <a:p>
            <a:r>
              <a:rPr lang="en-US" dirty="0">
                <a:solidFill>
                  <a:srgbClr val="17375E"/>
                </a:solidFill>
                <a:latin typeface="Century Gothic"/>
                <a:cs typeface="Century Gothic"/>
              </a:rPr>
              <a:t>This will be the typeface that you base your other font decisions on like headlines and subheads </a:t>
            </a:r>
          </a:p>
        </p:txBody>
      </p:sp>
    </p:spTree>
    <p:extLst>
      <p:ext uri="{BB962C8B-B14F-4D97-AF65-F5344CB8AC3E}">
        <p14:creationId xmlns:p14="http://schemas.microsoft.com/office/powerpoint/2010/main" val="3671595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753</TotalTime>
  <Words>2857</Words>
  <Application>Microsoft Office PowerPoint</Application>
  <PresentationFormat>Widescreen</PresentationFormat>
  <Paragraphs>367</Paragraphs>
  <Slides>75</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75</vt:i4>
      </vt:variant>
    </vt:vector>
  </HeadingPairs>
  <TitlesOfParts>
    <vt:vector size="93" baseType="lpstr">
      <vt:lpstr>Aaron SansRegular</vt:lpstr>
      <vt:lpstr>Calibri (Body)</vt:lpstr>
      <vt:lpstr>Gill Sans Ultra Bold</vt:lpstr>
      <vt:lpstr>MS Mincho</vt:lpstr>
      <vt:lpstr>Adobe Caslon Pro</vt:lpstr>
      <vt:lpstr>Arial</vt:lpstr>
      <vt:lpstr>Calibri</vt:lpstr>
      <vt:lpstr>Calibri Light</vt:lpstr>
      <vt:lpstr>Cambria</vt:lpstr>
      <vt:lpstr>Century Gothic</vt:lpstr>
      <vt:lpstr>Ebrima</vt:lpstr>
      <vt:lpstr>Fat Tats</vt:lpstr>
      <vt:lpstr>Helvetica</vt:lpstr>
      <vt:lpstr>Orator Std</vt:lpstr>
      <vt:lpstr>Sketch Rockwell</vt:lpstr>
      <vt:lpstr>Times New Roman</vt:lpstr>
      <vt:lpstr>Wingdings</vt:lpstr>
      <vt:lpstr>Office Theme</vt:lpstr>
      <vt:lpstr>Bumble Bee</vt:lpstr>
      <vt:lpstr>PowerPoint Presentation</vt:lpstr>
      <vt:lpstr>Font and the spacing between letters can impact how reader feel when reading on a website. </vt:lpstr>
      <vt:lpstr>Effects of good fonts</vt:lpstr>
      <vt:lpstr>Well-designed reading environments don’t necessarily help you understand what you’re reading better, but they</vt:lpstr>
      <vt:lpstr>How we read </vt:lpstr>
      <vt:lpstr>PowerPoint Presentation</vt:lpstr>
      <vt:lpstr>How to design better website……Using font.</vt:lpstr>
      <vt:lpstr>1) Choose an anchor font </vt:lpstr>
      <vt:lpstr>PowerPoint Presentation</vt:lpstr>
      <vt:lpstr>When choosing a font for body text for website, it’s usually best to stick with a Serif font or Sans-serif font. </vt:lpstr>
      <vt:lpstr>PowerPoint Presentation</vt:lpstr>
      <vt:lpstr>PowerPoint Presentation</vt:lpstr>
      <vt:lpstr>PowerPoint Presentation</vt:lpstr>
      <vt:lpstr>PowerPoint Presentation</vt:lpstr>
      <vt:lpstr> 2) Pick a font size bigger than 12pt </vt:lpstr>
      <vt:lpstr>A recent study has also shown that larger font sizes can elicit a stronger emotional connection. </vt:lpstr>
      <vt:lpstr>While having a huge font over 30px most likely wouldn’t make sense, many blogs have font in the 10px-12px range. </vt:lpstr>
      <vt:lpstr>3) Watch your line length </vt:lpstr>
      <vt:lpstr>PowerPoint Presentation</vt:lpstr>
      <vt:lpstr>This line length has been shown to be most effective in helping readers move through their Scan Path. </vt:lpstr>
      <vt:lpstr>4) Mind your spacing </vt:lpstr>
      <vt:lpstr>Here’s an example from Jessica Hische of the readability of Helvetica versus Avenir. Hische recommends Avenir because of its more open spacing: </vt:lpstr>
      <vt:lpstr>The best font choices are ones where readers do not notice the font but the message.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Colors? </vt:lpstr>
      <vt:lpstr>Based on the article, </vt:lpstr>
      <vt:lpstr>Know your colors well ! </vt:lpstr>
      <vt:lpstr>What ? </vt:lpstr>
      <vt:lpstr>Neutral</vt:lpstr>
      <vt:lpstr>Color is a Non-verbal Communication</vt:lpstr>
      <vt:lpstr>PowerPoint Presentation</vt:lpstr>
      <vt:lpstr>PowerPoint Presentation</vt:lpstr>
      <vt:lpstr>Examples of good website design (Color)</vt:lpstr>
      <vt:lpstr>For this website, the color of black and red compromised and brings the effect strong impact between the mixture of neutral and warm color schemes. Based on the color psychology, red and black brings out the energy, action and hidden mysterious emotion that will keep the viewers to stay on the site or even purchase the product.   </vt:lpstr>
      <vt:lpstr>PowerPoint Presentation</vt:lpstr>
      <vt:lpstr>PowerPoint Presentation</vt:lpstr>
      <vt:lpstr>Examples of bad website design (Color)</vt:lpstr>
      <vt:lpstr>YOU WOULD NOT WANT TO SEE SOMETHING LIKE THIS, RIGHT ?</vt:lpstr>
      <vt:lpstr>PowerPoint Presentation</vt:lpstr>
      <vt:lpstr>PowerPoint Presentation</vt:lpstr>
      <vt:lpstr>PowerPoint Presentation</vt:lpstr>
      <vt:lpstr>Color is important! </vt:lpstr>
      <vt:lpstr>Navigation</vt:lpstr>
      <vt:lpstr> </vt:lpstr>
      <vt:lpstr>  </vt:lpstr>
      <vt:lpstr>  </vt:lpstr>
      <vt:lpstr>  </vt:lpstr>
      <vt:lpstr> </vt:lpstr>
      <vt:lpstr> </vt:lpstr>
      <vt:lpstr> </vt:lpstr>
      <vt:lpstr> </vt:lpstr>
      <vt:lpstr> </vt:lpstr>
      <vt:lpstr> </vt:lpstr>
      <vt:lpstr> </vt:lpstr>
      <vt:lpstr>References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YSX</dc:creator>
  <cp:lastModifiedBy>YSX</cp:lastModifiedBy>
  <cp:revision>90</cp:revision>
  <dcterms:created xsi:type="dcterms:W3CDTF">2014-10-07T14:55:36Z</dcterms:created>
  <dcterms:modified xsi:type="dcterms:W3CDTF">2014-10-10T15:52:56Z</dcterms:modified>
</cp:coreProperties>
</file>